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91" r:id="rId7"/>
    <p:sldId id="258" r:id="rId8"/>
    <p:sldId id="260" r:id="rId9"/>
    <p:sldId id="261" r:id="rId10"/>
    <p:sldId id="262" r:id="rId11"/>
    <p:sldId id="263" r:id="rId12"/>
    <p:sldId id="264" r:id="rId13"/>
    <p:sldId id="265" r:id="rId14"/>
    <p:sldId id="270" r:id="rId15"/>
    <p:sldId id="273" r:id="rId16"/>
    <p:sldId id="274" r:id="rId17"/>
    <p:sldId id="275" r:id="rId18"/>
    <p:sldId id="276" r:id="rId19"/>
    <p:sldId id="268" r:id="rId20"/>
    <p:sldId id="267" r:id="rId21"/>
    <p:sldId id="272" r:id="rId22"/>
    <p:sldId id="271" r:id="rId23"/>
    <p:sldId id="266" r:id="rId24"/>
    <p:sldId id="283" r:id="rId25"/>
    <p:sldId id="280" r:id="rId26"/>
    <p:sldId id="290" r:id="rId27"/>
    <p:sldId id="282" r:id="rId28"/>
    <p:sldId id="286" r:id="rId29"/>
    <p:sldId id="281" r:id="rId30"/>
    <p:sldId id="284" r:id="rId31"/>
    <p:sldId id="279" r:id="rId32"/>
    <p:sldId id="259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30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29" d="100"/>
          <a:sy n="129" d="100"/>
        </p:scale>
        <p:origin x="100" y="5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C9A07-DBA1-AE6A-2EED-D1D557193B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25F1A4-21A9-61E0-6297-05B7881CD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2FD7C7-B5E1-FA10-2989-79B7EB769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3DB1-8EC1-4557-B302-17A4CEAA4EC6}" type="datetimeFigureOut">
              <a:rPr lang="en-US" smtClean="0"/>
              <a:t>11/20/2022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F2879A-85AA-35F4-CF93-37A50026B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890E9E-0B47-EE1B-455F-D2AE3997C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77450-9BFF-4A74-8633-374F0EF5F1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657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85683-15F0-EB87-EA1D-338AEB368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1D76C8-1A31-B6ED-159E-1C84C953EC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4566F-0C42-D349-23F4-BADEC2620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3DB1-8EC1-4557-B302-17A4CEAA4EC6}" type="datetimeFigureOut">
              <a:rPr lang="en-US" smtClean="0"/>
              <a:t>11/20/2022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FC3ECF-1BCE-0362-01CB-8AEC220ED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73922-4D37-218E-A1F8-F1833EB56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77450-9BFF-4A74-8633-374F0EF5F1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626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9A31CEE-8989-072F-E5BD-8A721A7607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9F3BFC-5F95-59A7-AAAB-B988E300C6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516808-5D7D-A0CA-2848-E37B4051C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3DB1-8EC1-4557-B302-17A4CEAA4EC6}" type="datetimeFigureOut">
              <a:rPr lang="en-US" smtClean="0"/>
              <a:t>11/20/2022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5FBEF1-95C3-8144-D495-0416AC043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65B696-57AD-A763-D65F-05918F415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77450-9BFF-4A74-8633-374F0EF5F1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013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21C6D-1313-FD6D-4C2D-CF0A12ED3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4E1AE6-CED0-1312-64D0-8C8C5D5F7D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45C28B-1A4E-49A0-AC14-E2B5DE7A4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3DB1-8EC1-4557-B302-17A4CEAA4EC6}" type="datetimeFigureOut">
              <a:rPr lang="en-US" smtClean="0"/>
              <a:t>11/20/2022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C17619-E743-8EC6-64F3-CE7803B7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D92D95-5197-CAD0-8468-EB2BBC56D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77450-9BFF-4A74-8633-374F0EF5F1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500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16243-D308-AA5D-2BA7-C6EFE3111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126455-FA3F-2531-9675-0FD548A4E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BFF5BA-086E-7280-CA0F-4CFA15FC5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3DB1-8EC1-4557-B302-17A4CEAA4EC6}" type="datetimeFigureOut">
              <a:rPr lang="en-US" smtClean="0"/>
              <a:t>11/20/2022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DC83EC-6CEE-3009-0D03-6701369F7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82802F-9835-667E-347A-EFCBA1AA1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77450-9BFF-4A74-8633-374F0EF5F1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884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577B4-8B9F-B320-8A5F-D42428E5E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95FCEF-2687-FE6F-28C5-42452B1E1D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66DCA8-1BE5-FAA9-CBE2-B054F04A2A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B8771-0E88-EC1D-4EDB-A67F9C57B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3DB1-8EC1-4557-B302-17A4CEAA4EC6}" type="datetimeFigureOut">
              <a:rPr lang="en-US" smtClean="0"/>
              <a:t>11/20/2022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EA3AB2-9CF3-6F52-7E97-42AEA9AC9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E3A266-C253-E42E-CD35-675DD8C52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77450-9BFF-4A74-8633-374F0EF5F1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7087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2620C-53BD-4600-2A1E-15E3BF778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4868A3-4918-0921-0BEB-16C66EE877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822144-A87C-54F3-31CD-A4BC424074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EC71B5-4726-00BA-72F9-26B7E83259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F62447-0B11-3B5C-60AF-9047D02D97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B279B5-CEF7-E6F7-4E98-4AFA78989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3DB1-8EC1-4557-B302-17A4CEAA4EC6}" type="datetimeFigureOut">
              <a:rPr lang="en-US" smtClean="0"/>
              <a:t>11/20/2022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9621D5-08C2-E910-B6C0-0C42F2A42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F185EE-86A7-A5F0-5993-8EDB55320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77450-9BFF-4A74-8633-374F0EF5F1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091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FB05D-049A-BDE9-98EB-C33672142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2E490C-177B-2A83-A055-F4658540E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3DB1-8EC1-4557-B302-17A4CEAA4EC6}" type="datetimeFigureOut">
              <a:rPr lang="en-US" smtClean="0"/>
              <a:t>11/20/2022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55B368-0D03-B36B-A65F-A720599CD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18C162-9E77-E429-D9F7-6D25EC026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77450-9BFF-4A74-8633-374F0EF5F1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373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0D5E12-CCF7-429F-50AC-A8BF42E08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3DB1-8EC1-4557-B302-17A4CEAA4EC6}" type="datetimeFigureOut">
              <a:rPr lang="en-US" smtClean="0"/>
              <a:t>11/20/2022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694A51-84ED-B0E3-3AF2-09CEEC896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7770AA-2465-7A77-1AEB-C0D240450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77450-9BFF-4A74-8633-374F0EF5F1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297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23CB8-287B-F447-1AD2-E6E6F0B80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AD0600-8B29-63E0-7B72-3D9BA328FF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4791D9-0714-2BEE-BEEE-197B629E8E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853D00-304B-30A5-C7F5-1635C3FBB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3DB1-8EC1-4557-B302-17A4CEAA4EC6}" type="datetimeFigureOut">
              <a:rPr lang="en-US" smtClean="0"/>
              <a:t>11/20/2022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52D8C8-FA11-38FD-B93E-6A333BEFD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75BBBE-9C96-F370-7A7A-03FB50823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77450-9BFF-4A74-8633-374F0EF5F1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055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D2989-5834-315A-2848-689B322C3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3379F3-5B6E-6137-EE6F-4C8A50F47D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AEE763-99D9-C3BC-E068-98E2F29603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D2A4D0-1562-E680-B453-047537381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3DB1-8EC1-4557-B302-17A4CEAA4EC6}" type="datetimeFigureOut">
              <a:rPr lang="en-US" smtClean="0"/>
              <a:t>11/20/2022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622ECB-1672-35C0-0DE3-9E3AD6753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FAA1AC-AB1A-59A8-1092-9A8935D3D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77450-9BFF-4A74-8633-374F0EF5F1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82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870F15-A5AD-F1AF-7627-F602BB248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EEBF18-8C2A-ABD5-584D-60411B569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E91064-08F0-0DDE-1AC6-03445C2244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793DB1-8EC1-4557-B302-17A4CEAA4EC6}" type="datetimeFigureOut">
              <a:rPr lang="en-US" smtClean="0"/>
              <a:t>11/20/2022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2F2B9-A003-29CA-178E-35F0066439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B8153F-8621-0434-8579-F1065F3691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E77450-9BFF-4A74-8633-374F0EF5F1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004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3.jp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7749FF-C909-14FC-F965-02DBD5CC69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-25782"/>
            <a:ext cx="12252960" cy="69095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B4F5FD7-DBD2-FFC3-7D0D-FD0744EECB56}"/>
              </a:ext>
            </a:extLst>
          </p:cNvPr>
          <p:cNvSpPr txBox="1"/>
          <p:nvPr/>
        </p:nvSpPr>
        <p:spPr>
          <a:xfrm>
            <a:off x="5972961" y="4033899"/>
            <a:ext cx="57523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rgbClr val="1A305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Role of the Coalition Medical Director During COVID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431CC3-42EC-4323-51E1-413E280B2DEA}"/>
              </a:ext>
            </a:extLst>
          </p:cNvPr>
          <p:cNvSpPr txBox="1"/>
          <p:nvPr/>
        </p:nvSpPr>
        <p:spPr>
          <a:xfrm>
            <a:off x="7496175" y="5210175"/>
            <a:ext cx="4305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1A305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Presenters:</a:t>
            </a:r>
          </a:p>
          <a:p>
            <a:pPr algn="r"/>
            <a:r>
              <a:rPr lang="en-US" sz="2000" dirty="0">
                <a:solidFill>
                  <a:srgbClr val="1A305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Dr. Jerry Evans, MD, MMM, FACEP </a:t>
            </a:r>
          </a:p>
          <a:p>
            <a:pPr algn="r"/>
            <a:r>
              <a:rPr lang="en-US" sz="2000" dirty="0">
                <a:solidFill>
                  <a:srgbClr val="1A305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Luke Aurner, PEM, CCEMT-P I/C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36B219-8C51-AB05-A1EC-0870E9FDD322}"/>
              </a:ext>
            </a:extLst>
          </p:cNvPr>
          <p:cNvSpPr txBox="1"/>
          <p:nvPr/>
        </p:nvSpPr>
        <p:spPr>
          <a:xfrm>
            <a:off x="6699902" y="6362399"/>
            <a:ext cx="5281301" cy="340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r" rtl="0">
              <a:lnSpc>
                <a:spcPts val="2100"/>
              </a:lnSpc>
            </a:pPr>
            <a:r>
              <a:rPr lang="en-US" sz="1400" dirty="0">
                <a:solidFill>
                  <a:srgbClr val="1A305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Copyright 2022. MI_Region_6_HCC.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5793254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F7663A-76DA-59E5-D8D6-4DF07F0BCE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-25782"/>
            <a:ext cx="12252960" cy="69095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D85CCE-4F6C-8F9E-E92A-90870AC153C8}"/>
              </a:ext>
            </a:extLst>
          </p:cNvPr>
          <p:cNvSpPr txBox="1"/>
          <p:nvPr/>
        </p:nvSpPr>
        <p:spPr>
          <a:xfrm>
            <a:off x="298119" y="675666"/>
            <a:ext cx="5312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/>
              <a:t>Day to Day Operations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C0626E-FC34-83B7-AFE5-EF34B21E0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2463" y="675666"/>
            <a:ext cx="4596431" cy="577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3483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F7663A-76DA-59E5-D8D6-4DF07F0BCE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-25782"/>
            <a:ext cx="12252960" cy="69095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22A883-275D-8BF8-E05B-8B01F733F03F}"/>
              </a:ext>
            </a:extLst>
          </p:cNvPr>
          <p:cNvSpPr txBox="1"/>
          <p:nvPr/>
        </p:nvSpPr>
        <p:spPr>
          <a:xfrm>
            <a:off x="1026763" y="1022888"/>
            <a:ext cx="5261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/>
              <a:t>Specific Work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E9D5D2-A496-D6DD-7339-028A50FC6CAA}"/>
              </a:ext>
            </a:extLst>
          </p:cNvPr>
          <p:cNvSpPr txBox="1"/>
          <p:nvPr/>
        </p:nvSpPr>
        <p:spPr>
          <a:xfrm>
            <a:off x="832053" y="2295682"/>
            <a:ext cx="694711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Medical Directors</a:t>
            </a:r>
          </a:p>
          <a:p>
            <a:r>
              <a:rPr lang="en-US" sz="3200" dirty="0"/>
              <a:t>CMO</a:t>
            </a:r>
          </a:p>
          <a:p>
            <a:r>
              <a:rPr lang="en-US" sz="3200" dirty="0"/>
              <a:t>CNO</a:t>
            </a:r>
          </a:p>
          <a:p>
            <a:r>
              <a:rPr lang="en-US" sz="3200" dirty="0"/>
              <a:t>Politicians</a:t>
            </a:r>
          </a:p>
          <a:p>
            <a:r>
              <a:rPr lang="en-US" sz="3200" dirty="0"/>
              <a:t>Public Information Officer</a:t>
            </a:r>
          </a:p>
          <a:p>
            <a:endParaRPr lang="en-US" sz="3200" dirty="0"/>
          </a:p>
        </p:txBody>
      </p:sp>
      <p:pic>
        <p:nvPicPr>
          <p:cNvPr id="7" name="Picture 6" descr="A person using a camera&#10;&#10;Description automatically generated with low confidence">
            <a:extLst>
              <a:ext uri="{FF2B5EF4-FFF2-40B4-BE49-F238E27FC236}">
                <a16:creationId xmlns:a16="http://schemas.microsoft.com/office/drawing/2014/main" id="{D575B57E-2BCF-34F2-6365-3BAE468F40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794" y="2691683"/>
            <a:ext cx="4902452" cy="2768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3929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F7663A-76DA-59E5-D8D6-4DF07F0BCE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-25782"/>
            <a:ext cx="12252960" cy="69095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19FE8F-46BE-AC8A-BFE9-939F9B858852}"/>
              </a:ext>
            </a:extLst>
          </p:cNvPr>
          <p:cNvSpPr txBox="1"/>
          <p:nvPr/>
        </p:nvSpPr>
        <p:spPr>
          <a:xfrm>
            <a:off x="681925" y="1038386"/>
            <a:ext cx="7167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/>
              <a:t>20 Years of Involvement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75B5F8-0DF2-E836-A40A-DC7BFA6CDCFA}"/>
              </a:ext>
            </a:extLst>
          </p:cNvPr>
          <p:cNvSpPr txBox="1"/>
          <p:nvPr/>
        </p:nvSpPr>
        <p:spPr>
          <a:xfrm>
            <a:off x="461075" y="2687329"/>
            <a:ext cx="81753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highlight>
                  <a:srgbClr val="FFFF00"/>
                </a:highlight>
              </a:rPr>
              <a:t>Influenza H1N1</a:t>
            </a:r>
          </a:p>
          <a:p>
            <a:r>
              <a:rPr lang="en-US" sz="2800" dirty="0"/>
              <a:t>Smallpox</a:t>
            </a:r>
          </a:p>
          <a:p>
            <a:r>
              <a:rPr lang="en-US" sz="2800" dirty="0"/>
              <a:t>Ebola</a:t>
            </a:r>
          </a:p>
          <a:p>
            <a:r>
              <a:rPr lang="en-US" sz="2800" dirty="0"/>
              <a:t>Nerve Agents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AEB1CA-5FC5-5B63-7FEF-27B8A1B21BEE}"/>
              </a:ext>
            </a:extLst>
          </p:cNvPr>
          <p:cNvSpPr txBox="1"/>
          <p:nvPr/>
        </p:nvSpPr>
        <p:spPr>
          <a:xfrm>
            <a:off x="5771956" y="3660118"/>
            <a:ext cx="47303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Helped identify strategies in planning and preparing for the outbreak.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A5D963-2344-8D19-2E37-938665884E33}"/>
              </a:ext>
            </a:extLst>
          </p:cNvPr>
          <p:cNvSpPr/>
          <p:nvPr/>
        </p:nvSpPr>
        <p:spPr>
          <a:xfrm>
            <a:off x="5800757" y="2863312"/>
            <a:ext cx="4785102" cy="23014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D7ED77B-971A-FA6A-AA44-5CFE156AF9B1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2797444" y="2964051"/>
            <a:ext cx="3003313" cy="1050010"/>
          </a:xfrm>
          <a:prstGeom prst="line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5B305201-A9FD-6A72-0E0D-AF6314013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4102" y="4336272"/>
            <a:ext cx="2904940" cy="23621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3A5EF6C-E0A6-9DAE-BC56-68ED6B45C1DB}"/>
              </a:ext>
            </a:extLst>
          </p:cNvPr>
          <p:cNvSpPr txBox="1"/>
          <p:nvPr/>
        </p:nvSpPr>
        <p:spPr>
          <a:xfrm>
            <a:off x="5015014" y="6651896"/>
            <a:ext cx="593069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/>
              <a:t>BMC Biology</a:t>
            </a:r>
          </a:p>
        </p:txBody>
      </p:sp>
    </p:spTree>
    <p:extLst>
      <p:ext uri="{BB962C8B-B14F-4D97-AF65-F5344CB8AC3E}">
        <p14:creationId xmlns:p14="http://schemas.microsoft.com/office/powerpoint/2010/main" val="12404191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F7663A-76DA-59E5-D8D6-4DF07F0BCE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-25782"/>
            <a:ext cx="12252960" cy="69095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19FE8F-46BE-AC8A-BFE9-939F9B858852}"/>
              </a:ext>
            </a:extLst>
          </p:cNvPr>
          <p:cNvSpPr txBox="1"/>
          <p:nvPr/>
        </p:nvSpPr>
        <p:spPr>
          <a:xfrm>
            <a:off x="681925" y="1038386"/>
            <a:ext cx="7167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/>
              <a:t>20 Years of Involvement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75B5F8-0DF2-E836-A40A-DC7BFA6CDCFA}"/>
              </a:ext>
            </a:extLst>
          </p:cNvPr>
          <p:cNvSpPr txBox="1"/>
          <p:nvPr/>
        </p:nvSpPr>
        <p:spPr>
          <a:xfrm>
            <a:off x="461075" y="2687329"/>
            <a:ext cx="81753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Influenza H1N1</a:t>
            </a:r>
          </a:p>
          <a:p>
            <a:r>
              <a:rPr lang="en-US" sz="2800" dirty="0">
                <a:highlight>
                  <a:srgbClr val="FFFF00"/>
                </a:highlight>
              </a:rPr>
              <a:t>Smallpox</a:t>
            </a:r>
          </a:p>
          <a:p>
            <a:r>
              <a:rPr lang="en-US" sz="2800" dirty="0"/>
              <a:t>Ebola</a:t>
            </a:r>
          </a:p>
          <a:p>
            <a:r>
              <a:rPr lang="en-US" sz="2800" dirty="0"/>
              <a:t>Nerve Agents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A5D963-2344-8D19-2E37-938665884E33}"/>
              </a:ext>
            </a:extLst>
          </p:cNvPr>
          <p:cNvSpPr/>
          <p:nvPr/>
        </p:nvSpPr>
        <p:spPr>
          <a:xfrm>
            <a:off x="5800757" y="2863312"/>
            <a:ext cx="4785102" cy="23014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D7ED77B-971A-FA6A-AA44-5CFE156AF9B1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1875295" y="3412942"/>
            <a:ext cx="3925462" cy="601119"/>
          </a:xfrm>
          <a:prstGeom prst="line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D2560E10-55FB-2E02-39E0-68CE34760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2948" y="4682510"/>
            <a:ext cx="3378322" cy="19544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077177E-C84F-0319-BE42-E5DCE6B259E6}"/>
              </a:ext>
            </a:extLst>
          </p:cNvPr>
          <p:cNvSpPr txBox="1"/>
          <p:nvPr/>
        </p:nvSpPr>
        <p:spPr>
          <a:xfrm>
            <a:off x="4901339" y="6636911"/>
            <a:ext cx="1642821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/>
              <a:t>Mydr.com.au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4A489C-02FC-5FF6-F59B-4F53F9BC9D97}"/>
              </a:ext>
            </a:extLst>
          </p:cNvPr>
          <p:cNvSpPr txBox="1"/>
          <p:nvPr/>
        </p:nvSpPr>
        <p:spPr>
          <a:xfrm>
            <a:off x="5939725" y="3690895"/>
            <a:ext cx="4695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Helped foster direct communication with hospital leadership around the region and state.</a:t>
            </a:r>
          </a:p>
        </p:txBody>
      </p:sp>
    </p:spTree>
    <p:extLst>
      <p:ext uri="{BB962C8B-B14F-4D97-AF65-F5344CB8AC3E}">
        <p14:creationId xmlns:p14="http://schemas.microsoft.com/office/powerpoint/2010/main" val="38080988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F7663A-76DA-59E5-D8D6-4DF07F0BCE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-25782"/>
            <a:ext cx="12252960" cy="69095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19FE8F-46BE-AC8A-BFE9-939F9B858852}"/>
              </a:ext>
            </a:extLst>
          </p:cNvPr>
          <p:cNvSpPr txBox="1"/>
          <p:nvPr/>
        </p:nvSpPr>
        <p:spPr>
          <a:xfrm>
            <a:off x="681925" y="1038386"/>
            <a:ext cx="7167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/>
              <a:t>20 Years of Involvement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75B5F8-0DF2-E836-A40A-DC7BFA6CDCFA}"/>
              </a:ext>
            </a:extLst>
          </p:cNvPr>
          <p:cNvSpPr txBox="1"/>
          <p:nvPr/>
        </p:nvSpPr>
        <p:spPr>
          <a:xfrm>
            <a:off x="461075" y="2687329"/>
            <a:ext cx="81753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Influenza H1N1</a:t>
            </a:r>
          </a:p>
          <a:p>
            <a:r>
              <a:rPr lang="en-US" sz="2800" dirty="0"/>
              <a:t>Smallpox</a:t>
            </a:r>
          </a:p>
          <a:p>
            <a:r>
              <a:rPr lang="en-US" sz="2800" dirty="0">
                <a:highlight>
                  <a:srgbClr val="FFFF00"/>
                </a:highlight>
              </a:rPr>
              <a:t>Ebola</a:t>
            </a:r>
          </a:p>
          <a:p>
            <a:r>
              <a:rPr lang="en-US" sz="2800" dirty="0"/>
              <a:t>Nerve Agents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AEB1CA-5FC5-5B63-7FEF-27B8A1B21BEE}"/>
              </a:ext>
            </a:extLst>
          </p:cNvPr>
          <p:cNvSpPr txBox="1"/>
          <p:nvPr/>
        </p:nvSpPr>
        <p:spPr>
          <a:xfrm>
            <a:off x="6096000" y="3412942"/>
            <a:ext cx="46146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A5D963-2344-8D19-2E37-938665884E33}"/>
              </a:ext>
            </a:extLst>
          </p:cNvPr>
          <p:cNvSpPr/>
          <p:nvPr/>
        </p:nvSpPr>
        <p:spPr>
          <a:xfrm>
            <a:off x="5800757" y="2863312"/>
            <a:ext cx="4785102" cy="23014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D7ED77B-971A-FA6A-AA44-5CFE156AF9B1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1371600" y="3851329"/>
            <a:ext cx="4429157" cy="162732"/>
          </a:xfrm>
          <a:prstGeom prst="line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AA6E29D-528C-FA5F-6C30-4C5CB53CE651}"/>
              </a:ext>
            </a:extLst>
          </p:cNvPr>
          <p:cNvSpPr txBox="1"/>
          <p:nvPr/>
        </p:nvSpPr>
        <p:spPr>
          <a:xfrm>
            <a:off x="5860813" y="3251164"/>
            <a:ext cx="46649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Assisted in the development of a response plan. </a:t>
            </a:r>
            <a:br>
              <a:rPr lang="en-US" dirty="0"/>
            </a:br>
            <a:r>
              <a:rPr lang="en-US" dirty="0"/>
              <a:t>Worked directly with the SPRN treatment center to identify how the region could be involved.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50691F-B9BF-0711-88A9-6A10DED5B2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664" y="4552119"/>
            <a:ext cx="3609814" cy="20305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9498937-1276-78DC-8773-3A4E87626300}"/>
              </a:ext>
            </a:extLst>
          </p:cNvPr>
          <p:cNvSpPr txBox="1"/>
          <p:nvPr/>
        </p:nvSpPr>
        <p:spPr>
          <a:xfrm>
            <a:off x="4548753" y="6664271"/>
            <a:ext cx="7710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CNN.com</a:t>
            </a:r>
          </a:p>
        </p:txBody>
      </p:sp>
    </p:spTree>
    <p:extLst>
      <p:ext uri="{BB962C8B-B14F-4D97-AF65-F5344CB8AC3E}">
        <p14:creationId xmlns:p14="http://schemas.microsoft.com/office/powerpoint/2010/main" val="15992869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F7663A-76DA-59E5-D8D6-4DF07F0BCE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-25782"/>
            <a:ext cx="12252960" cy="69095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19FE8F-46BE-AC8A-BFE9-939F9B858852}"/>
              </a:ext>
            </a:extLst>
          </p:cNvPr>
          <p:cNvSpPr txBox="1"/>
          <p:nvPr/>
        </p:nvSpPr>
        <p:spPr>
          <a:xfrm>
            <a:off x="681925" y="1038386"/>
            <a:ext cx="7167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/>
              <a:t>20 Years of Involvement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75B5F8-0DF2-E836-A40A-DC7BFA6CDCFA}"/>
              </a:ext>
            </a:extLst>
          </p:cNvPr>
          <p:cNvSpPr txBox="1"/>
          <p:nvPr/>
        </p:nvSpPr>
        <p:spPr>
          <a:xfrm>
            <a:off x="461075" y="2687329"/>
            <a:ext cx="81753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Influenza H1N1</a:t>
            </a:r>
          </a:p>
          <a:p>
            <a:r>
              <a:rPr lang="en-US" sz="2800" dirty="0"/>
              <a:t>Smallpox</a:t>
            </a:r>
          </a:p>
          <a:p>
            <a:r>
              <a:rPr lang="en-US" sz="2800" dirty="0"/>
              <a:t>Ebola</a:t>
            </a:r>
          </a:p>
          <a:p>
            <a:r>
              <a:rPr lang="en-US" sz="2800" dirty="0">
                <a:highlight>
                  <a:srgbClr val="FFFF00"/>
                </a:highlight>
              </a:rPr>
              <a:t>Nerve Agents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A5D963-2344-8D19-2E37-938665884E33}"/>
              </a:ext>
            </a:extLst>
          </p:cNvPr>
          <p:cNvSpPr/>
          <p:nvPr/>
        </p:nvSpPr>
        <p:spPr>
          <a:xfrm>
            <a:off x="5800757" y="2863312"/>
            <a:ext cx="4785102" cy="23014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D7ED77B-971A-FA6A-AA44-5CFE156AF9B1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2526224" y="4014061"/>
            <a:ext cx="3274533" cy="240224"/>
          </a:xfrm>
          <a:prstGeom prst="line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DE157FA-D068-6197-4860-4490B763E527}"/>
              </a:ext>
            </a:extLst>
          </p:cNvPr>
          <p:cNvSpPr txBox="1"/>
          <p:nvPr/>
        </p:nvSpPr>
        <p:spPr>
          <a:xfrm>
            <a:off x="5997844" y="3552396"/>
            <a:ext cx="46688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Verified best treatment courses.</a:t>
            </a:r>
          </a:p>
          <a:p>
            <a:r>
              <a:rPr lang="en-US" dirty="0"/>
              <a:t>Assisted in the development of education for hospital and prehospital staff.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8B6EC8-C84B-C8DB-720D-B5D1D9A8F4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0209" y="4704421"/>
            <a:ext cx="2850397" cy="18990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A80D6D6-84B3-8732-EF5C-48B744BDF8A8}"/>
              </a:ext>
            </a:extLst>
          </p:cNvPr>
          <p:cNvSpPr txBox="1"/>
          <p:nvPr/>
        </p:nvSpPr>
        <p:spPr>
          <a:xfrm>
            <a:off x="4630635" y="6638139"/>
            <a:ext cx="117012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www.open.edu</a:t>
            </a:r>
          </a:p>
        </p:txBody>
      </p:sp>
    </p:spTree>
    <p:extLst>
      <p:ext uri="{BB962C8B-B14F-4D97-AF65-F5344CB8AC3E}">
        <p14:creationId xmlns:p14="http://schemas.microsoft.com/office/powerpoint/2010/main" val="17736469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D23AD6-9628-D00E-F591-DB3816DFCCB1}"/>
              </a:ext>
            </a:extLst>
          </p:cNvPr>
          <p:cNvSpPr txBox="1"/>
          <p:nvPr/>
        </p:nvSpPr>
        <p:spPr>
          <a:xfrm>
            <a:off x="619079" y="525129"/>
            <a:ext cx="4394200" cy="13234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u="sng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Specific medical knowledge is critical to coalition decision-making.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9608B6-33E0-1540-0656-4719BD2009A9}"/>
              </a:ext>
            </a:extLst>
          </p:cNvPr>
          <p:cNvSpPr txBox="1"/>
          <p:nvPr/>
        </p:nvSpPr>
        <p:spPr>
          <a:xfrm>
            <a:off x="486508" y="2904611"/>
            <a:ext cx="5061438" cy="3513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800100" marR="0" lvl="1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alpha val="80000"/>
                  </a:schemeClr>
                </a:solidFill>
              </a:rPr>
              <a:t>M</a:t>
            </a:r>
            <a:r>
              <a:rPr lang="en-US" sz="2800" dirty="0">
                <a:solidFill>
                  <a:schemeClr val="bg1">
                    <a:alpha val="80000"/>
                  </a:schemeClr>
                </a:solidFill>
                <a:effectLst/>
              </a:rPr>
              <a:t>edications to stockpile</a:t>
            </a:r>
          </a:p>
          <a:p>
            <a:pPr marL="800100" marR="0" lvl="1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alpha val="80000"/>
                  </a:schemeClr>
                </a:solidFill>
              </a:rPr>
              <a:t>E</a:t>
            </a:r>
            <a:r>
              <a:rPr lang="en-US" sz="2800" dirty="0">
                <a:solidFill>
                  <a:schemeClr val="bg1">
                    <a:alpha val="80000"/>
                  </a:schemeClr>
                </a:solidFill>
                <a:effectLst/>
              </a:rPr>
              <a:t>quipment to purchase</a:t>
            </a:r>
          </a:p>
          <a:p>
            <a:pPr marL="800100" marR="0" lvl="1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alpha val="80000"/>
                  </a:schemeClr>
                </a:solidFill>
              </a:rPr>
              <a:t>P</a:t>
            </a:r>
            <a:r>
              <a:rPr lang="en-US" sz="2800" dirty="0">
                <a:solidFill>
                  <a:schemeClr val="bg1">
                    <a:alpha val="80000"/>
                  </a:schemeClr>
                </a:solidFill>
                <a:effectLst/>
              </a:rPr>
              <a:t>rotocols for EMS and clinical pathways for hospitals</a:t>
            </a:r>
          </a:p>
          <a:p>
            <a:pPr marL="800100" marR="0" lvl="1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alpha val="80000"/>
                  </a:schemeClr>
                </a:solidFill>
              </a:rPr>
              <a:t>E</a:t>
            </a:r>
            <a:r>
              <a:rPr lang="en-US" sz="2800" dirty="0">
                <a:solidFill>
                  <a:schemeClr val="bg1">
                    <a:alpha val="80000"/>
                  </a:schemeClr>
                </a:solidFill>
                <a:effectLst/>
              </a:rPr>
              <a:t>nsuring decisions are clinically relevant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bg1">
                  <a:alpha val="8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F7663A-76DA-59E5-D8D6-4DF07F0BCE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7488"/>
          <a:stretch/>
        </p:blipFill>
        <p:spPr>
          <a:xfrm>
            <a:off x="5814060" y="2"/>
            <a:ext cx="6377940" cy="3333749"/>
          </a:xfrm>
          <a:custGeom>
            <a:avLst/>
            <a:gdLst/>
            <a:ahLst/>
            <a:cxnLst/>
            <a:rect l="l" t="t" r="r" b="b"/>
            <a:pathLst>
              <a:path w="6377940" h="3333749">
                <a:moveTo>
                  <a:pt x="0" y="0"/>
                </a:moveTo>
                <a:lnTo>
                  <a:pt x="6377940" y="0"/>
                </a:lnTo>
                <a:lnTo>
                  <a:pt x="6377940" y="3333749"/>
                </a:lnTo>
                <a:lnTo>
                  <a:pt x="174585" y="3333749"/>
                </a:lnTo>
                <a:lnTo>
                  <a:pt x="0" y="2202180"/>
                </a:lnTo>
                <a:close/>
              </a:path>
            </a:pathLst>
          </a:custGeom>
        </p:spPr>
      </p:pic>
      <p:pic>
        <p:nvPicPr>
          <p:cNvPr id="6" name="Picture 5" descr="A large room full of boxes&#10;&#10;Description automatically generated with low confidence">
            <a:extLst>
              <a:ext uri="{FF2B5EF4-FFF2-40B4-BE49-F238E27FC236}">
                <a16:creationId xmlns:a16="http://schemas.microsoft.com/office/drawing/2014/main" id="{D1D10C47-6C61-DA55-6FF6-6627F8123F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9490"/>
          <a:stretch/>
        </p:blipFill>
        <p:spPr>
          <a:xfrm>
            <a:off x="5814060" y="3524252"/>
            <a:ext cx="6377940" cy="3333748"/>
          </a:xfrm>
          <a:custGeom>
            <a:avLst/>
            <a:gdLst/>
            <a:ahLst/>
            <a:cxnLst/>
            <a:rect l="l" t="t" r="r" b="b"/>
            <a:pathLst>
              <a:path w="6377940" h="3333748">
                <a:moveTo>
                  <a:pt x="203977" y="0"/>
                </a:moveTo>
                <a:lnTo>
                  <a:pt x="6377940" y="0"/>
                </a:lnTo>
                <a:lnTo>
                  <a:pt x="6377940" y="3333748"/>
                </a:lnTo>
                <a:lnTo>
                  <a:pt x="0" y="3333748"/>
                </a:lnTo>
                <a:lnTo>
                  <a:pt x="525780" y="1931668"/>
                </a:lnTo>
                <a:lnTo>
                  <a:pt x="205740" y="11428"/>
                </a:lnTo>
                <a:close/>
              </a:path>
            </a:pathLst>
          </a:cu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64A290D-B7BC-40B4-AB97-0C801BCCE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32358" y="544"/>
            <a:ext cx="874716" cy="6857455"/>
            <a:chOff x="5632358" y="544"/>
            <a:chExt cx="874716" cy="6857455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C60D1EB-842B-4027-9728-E57314926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0" dist="152400" dir="10800000" algn="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4E103E5-C039-4EA4-843B-AD566B5C96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683740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F7663A-76DA-59E5-D8D6-4DF07F0BCE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2"/>
          <a:stretch/>
        </p:blipFill>
        <p:spPr>
          <a:xfrm>
            <a:off x="-1" y="-30"/>
            <a:ext cx="12192000" cy="68559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18CAEE-445A-CC2F-534D-116A17D00040}"/>
              </a:ext>
            </a:extLst>
          </p:cNvPr>
          <p:cNvSpPr txBox="1"/>
          <p:nvPr/>
        </p:nvSpPr>
        <p:spPr>
          <a:xfrm>
            <a:off x="643468" y="3320859"/>
            <a:ext cx="4666470" cy="20763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u="sng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COVID-19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65DD32-0961-4BA2-10D7-6504DAFCD0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667" r="21084"/>
          <a:stretch/>
        </p:blipFill>
        <p:spPr>
          <a:xfrm>
            <a:off x="6021086" y="544804"/>
            <a:ext cx="6170914" cy="6313225"/>
          </a:xfrm>
          <a:custGeom>
            <a:avLst/>
            <a:gdLst/>
            <a:ahLst/>
            <a:cxnLst/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046DA9-48F0-0793-807F-73DB3AF4A390}"/>
              </a:ext>
            </a:extLst>
          </p:cNvPr>
          <p:cNvSpPr txBox="1"/>
          <p:nvPr/>
        </p:nvSpPr>
        <p:spPr>
          <a:xfrm>
            <a:off x="5943600" y="6519537"/>
            <a:ext cx="13847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www.cdc.com</a:t>
            </a:r>
          </a:p>
        </p:txBody>
      </p:sp>
    </p:spTree>
    <p:extLst>
      <p:ext uri="{BB962C8B-B14F-4D97-AF65-F5344CB8AC3E}">
        <p14:creationId xmlns:p14="http://schemas.microsoft.com/office/powerpoint/2010/main" val="39197104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F7663A-76DA-59E5-D8D6-4DF07F0BCE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-25782"/>
            <a:ext cx="12252960" cy="69095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B548B98-E269-1B59-80AE-55E77D28D3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728" y="371555"/>
            <a:ext cx="10074875" cy="61148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6E0975-1ED1-165F-57F8-A55E6764B294}"/>
              </a:ext>
            </a:extLst>
          </p:cNvPr>
          <p:cNvSpPr txBox="1"/>
          <p:nvPr/>
        </p:nvSpPr>
        <p:spPr>
          <a:xfrm>
            <a:off x="6985489" y="6371028"/>
            <a:ext cx="165295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Devex.com</a:t>
            </a:r>
          </a:p>
        </p:txBody>
      </p:sp>
    </p:spTree>
    <p:extLst>
      <p:ext uri="{BB962C8B-B14F-4D97-AF65-F5344CB8AC3E}">
        <p14:creationId xmlns:p14="http://schemas.microsoft.com/office/powerpoint/2010/main" val="37287154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F7663A-76DA-59E5-D8D6-4DF07F0BCE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-51564"/>
            <a:ext cx="12252960" cy="6909564"/>
          </a:xfrm>
          <a:prstGeom prst="rect">
            <a:avLst/>
          </a:prstGeom>
        </p:spPr>
      </p:pic>
      <p:pic>
        <p:nvPicPr>
          <p:cNvPr id="8" name="Picture 7" descr="A person holding an object&#10;&#10;Description automatically generated with low confidence">
            <a:extLst>
              <a:ext uri="{FF2B5EF4-FFF2-40B4-BE49-F238E27FC236}">
                <a16:creationId xmlns:a16="http://schemas.microsoft.com/office/drawing/2014/main" id="{DDD638BF-B5C9-489B-C87C-735251DFD2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441" y="2063900"/>
            <a:ext cx="4346457" cy="53766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64AD6AE-6081-47BC-6395-E722CFEFA807}"/>
              </a:ext>
            </a:extLst>
          </p:cNvPr>
          <p:cNvSpPr txBox="1"/>
          <p:nvPr/>
        </p:nvSpPr>
        <p:spPr>
          <a:xfrm>
            <a:off x="505557" y="844061"/>
            <a:ext cx="5798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/>
              <a:t>COVID in Michigan Region 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8C61AB-5F15-E262-7F2F-B9ED8F961D8E}"/>
              </a:ext>
            </a:extLst>
          </p:cNvPr>
          <p:cNvSpPr txBox="1"/>
          <p:nvPr/>
        </p:nvSpPr>
        <p:spPr>
          <a:xfrm>
            <a:off x="1125415" y="2264019"/>
            <a:ext cx="538387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First cases in March 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Large outbreaks on the East side (Detroit)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Medical Directors, working with MDHHS, researching best practices for the regional partners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156398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30EBC2-4113-69A7-4D85-8B385F1144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-25782"/>
            <a:ext cx="12252960" cy="69095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658023-1794-AE81-5BDB-111C73D08F65}"/>
              </a:ext>
            </a:extLst>
          </p:cNvPr>
          <p:cNvSpPr txBox="1"/>
          <p:nvPr/>
        </p:nvSpPr>
        <p:spPr>
          <a:xfrm>
            <a:off x="336247" y="290842"/>
            <a:ext cx="1133352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u="sng" dirty="0"/>
              <a:t>Disclaimer</a:t>
            </a:r>
          </a:p>
          <a:p>
            <a:pPr algn="ctr"/>
            <a:endParaRPr lang="en-US" sz="6000" dirty="0"/>
          </a:p>
          <a:p>
            <a:pPr algn="ctr"/>
            <a:r>
              <a:rPr lang="en-US" sz="4000" dirty="0"/>
              <a:t>This presentation is meant to provide information about the COVID response in the Michigan Region 6 Healthcare Coalition.</a:t>
            </a:r>
          </a:p>
          <a:p>
            <a:pPr algn="ctr"/>
            <a:r>
              <a:rPr lang="en-US" sz="4000" dirty="0"/>
              <a:t>Opinions expressed in this presentation are that of the speakers and not necessarily that of the Michigan Department of Health and Human Services.</a:t>
            </a:r>
          </a:p>
        </p:txBody>
      </p:sp>
    </p:spTree>
    <p:extLst>
      <p:ext uri="{BB962C8B-B14F-4D97-AF65-F5344CB8AC3E}">
        <p14:creationId xmlns:p14="http://schemas.microsoft.com/office/powerpoint/2010/main" val="36974308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F7663A-76DA-59E5-D8D6-4DF07F0BCE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0"/>
            <a:ext cx="12252960" cy="69095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049308-CA46-0E9C-AE2B-BECBC8BC7016}"/>
              </a:ext>
            </a:extLst>
          </p:cNvPr>
          <p:cNvSpPr txBox="1"/>
          <p:nvPr/>
        </p:nvSpPr>
        <p:spPr>
          <a:xfrm>
            <a:off x="373673" y="672611"/>
            <a:ext cx="8027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/>
              <a:t>Chain of Command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2B5330-C8BA-0958-B054-85468159B4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8161" y="518151"/>
            <a:ext cx="4366982" cy="58732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62C97C-545C-8DF0-D84E-0CB90A789199}"/>
              </a:ext>
            </a:extLst>
          </p:cNvPr>
          <p:cNvSpPr txBox="1"/>
          <p:nvPr/>
        </p:nvSpPr>
        <p:spPr>
          <a:xfrm>
            <a:off x="373673" y="1929912"/>
            <a:ext cx="43873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Full-time Emergency Physician.</a:t>
            </a:r>
          </a:p>
          <a:p>
            <a:r>
              <a:rPr lang="en-US" sz="2400" dirty="0"/>
              <a:t>Responsibilities to Hospital and colleagues</a:t>
            </a:r>
          </a:p>
        </p:txBody>
      </p:sp>
    </p:spTree>
    <p:extLst>
      <p:ext uri="{BB962C8B-B14F-4D97-AF65-F5344CB8AC3E}">
        <p14:creationId xmlns:p14="http://schemas.microsoft.com/office/powerpoint/2010/main" val="15326492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F7663A-76DA-59E5-D8D6-4DF07F0BCE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-25782"/>
            <a:ext cx="12252960" cy="69095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291B28-7365-494C-8FF5-832ABD2DD6AD}"/>
              </a:ext>
            </a:extLst>
          </p:cNvPr>
          <p:cNvSpPr txBox="1"/>
          <p:nvPr/>
        </p:nvSpPr>
        <p:spPr>
          <a:xfrm>
            <a:off x="580292" y="800100"/>
            <a:ext cx="6594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/>
              <a:t>Communication</a:t>
            </a:r>
          </a:p>
        </p:txBody>
      </p:sp>
      <p:pic>
        <p:nvPicPr>
          <p:cNvPr id="5" name="Picture 4" descr="A person sitting at a desk with a computer and other people in the background&#10;&#10;Description automatically generated with low confidence">
            <a:extLst>
              <a:ext uri="{FF2B5EF4-FFF2-40B4-BE49-F238E27FC236}">
                <a16:creationId xmlns:a16="http://schemas.microsoft.com/office/drawing/2014/main" id="{B33C24EE-6E48-0D9F-599A-4F1BB34C8F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64" y="3129851"/>
            <a:ext cx="6124944" cy="3489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5208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C3DB6CE-B855-4AD2-8FB5-3C271542CE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F7663A-76DA-59E5-D8D6-4DF07F0BCE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2"/>
          <a:stretch/>
        </p:blipFill>
        <p:spPr>
          <a:xfrm>
            <a:off x="-24" y="-3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74429F-34C1-989D-AAD7-300B776F1FCC}"/>
              </a:ext>
            </a:extLst>
          </p:cNvPr>
          <p:cNvSpPr txBox="1"/>
          <p:nvPr/>
        </p:nvSpPr>
        <p:spPr>
          <a:xfrm>
            <a:off x="838200" y="1113157"/>
            <a:ext cx="4797354" cy="31030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u="sng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PPE Distribution</a:t>
            </a:r>
          </a:p>
        </p:txBody>
      </p:sp>
      <p:pic>
        <p:nvPicPr>
          <p:cNvPr id="11" name="Picture 10" descr="A group of people in a warehouse&#10;&#10;Description automatically generated with low confidence">
            <a:extLst>
              <a:ext uri="{FF2B5EF4-FFF2-40B4-BE49-F238E27FC236}">
                <a16:creationId xmlns:a16="http://schemas.microsoft.com/office/drawing/2014/main" id="{6BF58AAC-4FEC-7F60-D435-B6A2CD2215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6" r="2391"/>
          <a:stretch/>
        </p:blipFill>
        <p:spPr>
          <a:xfrm>
            <a:off x="5710839" y="10"/>
            <a:ext cx="6481158" cy="4216177"/>
          </a:xfrm>
          <a:custGeom>
            <a:avLst/>
            <a:gdLst/>
            <a:ahLst/>
            <a:cxnLst/>
            <a:rect l="l" t="t" r="r" b="b"/>
            <a:pathLst>
              <a:path w="6481158" h="4216187">
                <a:moveTo>
                  <a:pt x="159680" y="0"/>
                </a:moveTo>
                <a:lnTo>
                  <a:pt x="6481158" y="0"/>
                </a:lnTo>
                <a:lnTo>
                  <a:pt x="6481158" y="4216187"/>
                </a:lnTo>
                <a:lnTo>
                  <a:pt x="629980" y="4216187"/>
                </a:lnTo>
                <a:lnTo>
                  <a:pt x="640174" y="4153970"/>
                </a:lnTo>
                <a:cubicBezTo>
                  <a:pt x="646054" y="4115040"/>
                  <a:pt x="652738" y="4076730"/>
                  <a:pt x="663954" y="4042035"/>
                </a:cubicBezTo>
                <a:lnTo>
                  <a:pt x="674575" y="4017890"/>
                </a:lnTo>
                <a:lnTo>
                  <a:pt x="542646" y="3860429"/>
                </a:lnTo>
                <a:cubicBezTo>
                  <a:pt x="583801" y="3777846"/>
                  <a:pt x="628876" y="3834526"/>
                  <a:pt x="664457" y="3800021"/>
                </a:cubicBezTo>
                <a:cubicBezTo>
                  <a:pt x="663366" y="3791627"/>
                  <a:pt x="663436" y="3781009"/>
                  <a:pt x="662932" y="3771718"/>
                </a:cubicBezTo>
                <a:lnTo>
                  <a:pt x="659568" y="3757935"/>
                </a:lnTo>
                <a:lnTo>
                  <a:pt x="653777" y="3747325"/>
                </a:lnTo>
                <a:lnTo>
                  <a:pt x="610074" y="3705028"/>
                </a:lnTo>
                <a:cubicBezTo>
                  <a:pt x="514097" y="3608961"/>
                  <a:pt x="528640" y="3588143"/>
                  <a:pt x="655821" y="3445525"/>
                </a:cubicBezTo>
                <a:cubicBezTo>
                  <a:pt x="668503" y="3431228"/>
                  <a:pt x="677664" y="3418102"/>
                  <a:pt x="683811" y="3405686"/>
                </a:cubicBezTo>
                <a:lnTo>
                  <a:pt x="687152" y="3393684"/>
                </a:lnTo>
                <a:lnTo>
                  <a:pt x="681564" y="3363918"/>
                </a:lnTo>
                <a:lnTo>
                  <a:pt x="658589" y="3279721"/>
                </a:lnTo>
                <a:lnTo>
                  <a:pt x="655534" y="3274732"/>
                </a:lnTo>
                <a:cubicBezTo>
                  <a:pt x="645154" y="3256804"/>
                  <a:pt x="636025" y="3236251"/>
                  <a:pt x="633009" y="3204655"/>
                </a:cubicBezTo>
                <a:lnTo>
                  <a:pt x="633086" y="3198166"/>
                </a:lnTo>
                <a:lnTo>
                  <a:pt x="627259" y="3181568"/>
                </a:lnTo>
                <a:cubicBezTo>
                  <a:pt x="591590" y="3088781"/>
                  <a:pt x="548194" y="3020054"/>
                  <a:pt x="504281" y="3024678"/>
                </a:cubicBezTo>
                <a:cubicBezTo>
                  <a:pt x="548490" y="2798901"/>
                  <a:pt x="548490" y="2798901"/>
                  <a:pt x="381209" y="2810127"/>
                </a:cubicBezTo>
                <a:cubicBezTo>
                  <a:pt x="440862" y="2658988"/>
                  <a:pt x="439766" y="2624324"/>
                  <a:pt x="360893" y="2596949"/>
                </a:cubicBezTo>
                <a:cubicBezTo>
                  <a:pt x="284957" y="2570407"/>
                  <a:pt x="201795" y="2575904"/>
                  <a:pt x="130872" y="2524080"/>
                </a:cubicBezTo>
                <a:cubicBezTo>
                  <a:pt x="188851" y="2335317"/>
                  <a:pt x="200302" y="2130710"/>
                  <a:pt x="328878" y="2014028"/>
                </a:cubicBezTo>
                <a:cubicBezTo>
                  <a:pt x="349137" y="1995898"/>
                  <a:pt x="361422" y="1940125"/>
                  <a:pt x="347033" y="1914129"/>
                </a:cubicBezTo>
                <a:cubicBezTo>
                  <a:pt x="295996" y="1817105"/>
                  <a:pt x="357685" y="1592503"/>
                  <a:pt x="208894" y="1606217"/>
                </a:cubicBezTo>
                <a:cubicBezTo>
                  <a:pt x="190525" y="1607581"/>
                  <a:pt x="173015" y="1590108"/>
                  <a:pt x="186488" y="1556554"/>
                </a:cubicBezTo>
                <a:cubicBezTo>
                  <a:pt x="232768" y="1442049"/>
                  <a:pt x="172886" y="1463610"/>
                  <a:pt x="135933" y="1459414"/>
                </a:cubicBezTo>
                <a:cubicBezTo>
                  <a:pt x="91212" y="1454776"/>
                  <a:pt x="42622" y="1511622"/>
                  <a:pt x="0" y="1466109"/>
                </a:cubicBezTo>
                <a:cubicBezTo>
                  <a:pt x="7764" y="1405223"/>
                  <a:pt x="43366" y="1397333"/>
                  <a:pt x="67782" y="1372761"/>
                </a:cubicBezTo>
                <a:cubicBezTo>
                  <a:pt x="139132" y="1300280"/>
                  <a:pt x="196704" y="1221065"/>
                  <a:pt x="195632" y="1080052"/>
                </a:cubicBezTo>
                <a:cubicBezTo>
                  <a:pt x="194930" y="966113"/>
                  <a:pt x="199455" y="864105"/>
                  <a:pt x="97391" y="854014"/>
                </a:cubicBezTo>
                <a:cubicBezTo>
                  <a:pt x="81355" y="852486"/>
                  <a:pt x="72717" y="839840"/>
                  <a:pt x="69223" y="821285"/>
                </a:cubicBezTo>
                <a:cubicBezTo>
                  <a:pt x="80177" y="799992"/>
                  <a:pt x="90624" y="778040"/>
                  <a:pt x="103649" y="760897"/>
                </a:cubicBezTo>
                <a:cubicBezTo>
                  <a:pt x="147404" y="704450"/>
                  <a:pt x="160670" y="633687"/>
                  <a:pt x="171912" y="560313"/>
                </a:cubicBezTo>
                <a:cubicBezTo>
                  <a:pt x="179151" y="513531"/>
                  <a:pt x="187860" y="467166"/>
                  <a:pt x="206354" y="423850"/>
                </a:cubicBezTo>
                <a:cubicBezTo>
                  <a:pt x="217619" y="397046"/>
                  <a:pt x="231961" y="375704"/>
                  <a:pt x="250397" y="361124"/>
                </a:cubicBezTo>
                <a:cubicBezTo>
                  <a:pt x="266451" y="347903"/>
                  <a:pt x="270868" y="334407"/>
                  <a:pt x="259101" y="314763"/>
                </a:cubicBezTo>
                <a:cubicBezTo>
                  <a:pt x="225826" y="258432"/>
                  <a:pt x="211109" y="191375"/>
                  <a:pt x="229198" y="104693"/>
                </a:cubicBezTo>
                <a:cubicBezTo>
                  <a:pt x="234668" y="78523"/>
                  <a:pt x="229657" y="58007"/>
                  <a:pt x="214459" y="52392"/>
                </a:cubicBezTo>
                <a:cubicBezTo>
                  <a:pt x="198643" y="46345"/>
                  <a:pt x="185640" y="36363"/>
                  <a:pt x="174580" y="23688"/>
                </a:cubicBezTo>
                <a:close/>
              </a:path>
            </a:pathLst>
          </a:custGeom>
        </p:spPr>
      </p:pic>
      <p:pic>
        <p:nvPicPr>
          <p:cNvPr id="9" name="Picture 8" descr="A room full of boxes&#10;&#10;Description automatically generated with medium confidence">
            <a:extLst>
              <a:ext uri="{FF2B5EF4-FFF2-40B4-BE49-F238E27FC236}">
                <a16:creationId xmlns:a16="http://schemas.microsoft.com/office/drawing/2014/main" id="{BB2C230D-EEC5-5A8F-A994-7E76BBF857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r="6566" b="3"/>
          <a:stretch/>
        </p:blipFill>
        <p:spPr>
          <a:xfrm>
            <a:off x="5078138" y="4323898"/>
            <a:ext cx="4101827" cy="2534102"/>
          </a:xfrm>
          <a:custGeom>
            <a:avLst/>
            <a:gdLst/>
            <a:ahLst/>
            <a:cxnLst/>
            <a:rect l="l" t="t" r="r" b="b"/>
            <a:pathLst>
              <a:path w="4101827" h="2534102">
                <a:moveTo>
                  <a:pt x="1237396" y="0"/>
                </a:moveTo>
                <a:lnTo>
                  <a:pt x="4101827" y="0"/>
                </a:lnTo>
                <a:lnTo>
                  <a:pt x="4101827" y="2534102"/>
                </a:lnTo>
                <a:lnTo>
                  <a:pt x="0" y="2534102"/>
                </a:lnTo>
                <a:lnTo>
                  <a:pt x="21866" y="2503631"/>
                </a:lnTo>
                <a:cubicBezTo>
                  <a:pt x="198424" y="2253521"/>
                  <a:pt x="293791" y="2086461"/>
                  <a:pt x="295356" y="2078512"/>
                </a:cubicBezTo>
                <a:cubicBezTo>
                  <a:pt x="324070" y="1929470"/>
                  <a:pt x="404358" y="1848602"/>
                  <a:pt x="476494" y="1754977"/>
                </a:cubicBezTo>
                <a:cubicBezTo>
                  <a:pt x="539304" y="1672931"/>
                  <a:pt x="606320" y="1585980"/>
                  <a:pt x="629662" y="1466193"/>
                </a:cubicBezTo>
                <a:cubicBezTo>
                  <a:pt x="660486" y="1307325"/>
                  <a:pt x="563420" y="1455147"/>
                  <a:pt x="542839" y="1401940"/>
                </a:cubicBezTo>
                <a:cubicBezTo>
                  <a:pt x="578841" y="1314777"/>
                  <a:pt x="636193" y="1228627"/>
                  <a:pt x="649254" y="1136180"/>
                </a:cubicBezTo>
                <a:cubicBezTo>
                  <a:pt x="695846" y="801928"/>
                  <a:pt x="810580" y="538800"/>
                  <a:pt x="987553" y="313308"/>
                </a:cubicBezTo>
                <a:cubicBezTo>
                  <a:pt x="1038303" y="248170"/>
                  <a:pt x="1069946" y="145770"/>
                  <a:pt x="1141096" y="112922"/>
                </a:cubicBezTo>
                <a:cubicBezTo>
                  <a:pt x="1175680" y="97203"/>
                  <a:pt x="1199891" y="73126"/>
                  <a:pt x="1217455" y="43683"/>
                </a:cubicBezTo>
                <a:close/>
              </a:path>
            </a:pathLst>
          </a:custGeom>
        </p:spPr>
      </p:pic>
      <p:pic>
        <p:nvPicPr>
          <p:cNvPr id="7" name="Picture 6" descr="A room full of boxes&#10;&#10;Description automatically generated with medium confidence">
            <a:extLst>
              <a:ext uri="{FF2B5EF4-FFF2-40B4-BE49-F238E27FC236}">
                <a16:creationId xmlns:a16="http://schemas.microsoft.com/office/drawing/2014/main" id="{D199A4F8-CCE2-8207-9D10-17F286B630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4" r="19200" b="-4"/>
          <a:stretch/>
        </p:blipFill>
        <p:spPr>
          <a:xfrm>
            <a:off x="9307676" y="4323902"/>
            <a:ext cx="2884327" cy="253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8742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person, standing&#10;&#10;Description automatically generated">
            <a:extLst>
              <a:ext uri="{FF2B5EF4-FFF2-40B4-BE49-F238E27FC236}">
                <a16:creationId xmlns:a16="http://schemas.microsoft.com/office/drawing/2014/main" id="{DCE8F0F1-C4BC-048A-FA47-1241D6413C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" r="2" b="2"/>
          <a:stretch/>
        </p:blipFill>
        <p:spPr>
          <a:xfrm>
            <a:off x="20" y="10"/>
            <a:ext cx="6095980" cy="3428990"/>
          </a:xfrm>
          <a:prstGeom prst="rect">
            <a:avLst/>
          </a:prstGeom>
        </p:spPr>
      </p:pic>
      <p:pic>
        <p:nvPicPr>
          <p:cNvPr id="11" name="Picture 10" descr="A picture containing rack, dining table&#10;&#10;Description automatically generated">
            <a:extLst>
              <a:ext uri="{FF2B5EF4-FFF2-40B4-BE49-F238E27FC236}">
                <a16:creationId xmlns:a16="http://schemas.microsoft.com/office/drawing/2014/main" id="{55638E9D-C980-662D-6A17-E9D8C61584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1" b="2"/>
          <a:stretch/>
        </p:blipFill>
        <p:spPr>
          <a:xfrm>
            <a:off x="6096000" y="10"/>
            <a:ext cx="6096000" cy="3428990"/>
          </a:xfrm>
          <a:prstGeom prst="rect">
            <a:avLst/>
          </a:prstGeom>
        </p:spPr>
      </p:pic>
      <p:pic>
        <p:nvPicPr>
          <p:cNvPr id="5" name="Picture 4" descr="A picture containing person, outdoor, doing&#10;&#10;Description automatically generated">
            <a:extLst>
              <a:ext uri="{FF2B5EF4-FFF2-40B4-BE49-F238E27FC236}">
                <a16:creationId xmlns:a16="http://schemas.microsoft.com/office/drawing/2014/main" id="{35AF3F03-8574-981B-31F5-6527114034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7"/>
          <a:stretch/>
        </p:blipFill>
        <p:spPr>
          <a:xfrm>
            <a:off x="20" y="3429000"/>
            <a:ext cx="6095980" cy="3429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F7663A-76DA-59E5-D8D6-4DF07F0BCE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2"/>
          <a:stretch/>
        </p:blipFill>
        <p:spPr>
          <a:xfrm>
            <a:off x="6096000" y="3429000"/>
            <a:ext cx="6096000" cy="3429000"/>
          </a:xfrm>
          <a:prstGeom prst="rect">
            <a:avLst/>
          </a:prstGeom>
        </p:spPr>
      </p:pic>
      <p:pic>
        <p:nvPicPr>
          <p:cNvPr id="15" name="Picture 14" descr="A group of people standing outside&#10;&#10;Description automatically generated with low confidence">
            <a:extLst>
              <a:ext uri="{FF2B5EF4-FFF2-40B4-BE49-F238E27FC236}">
                <a16:creationId xmlns:a16="http://schemas.microsoft.com/office/drawing/2014/main" id="{68CBC1CC-6BA7-A5DD-3D09-8620579123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363" y="3496878"/>
            <a:ext cx="6062441" cy="336112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74429F-34C1-989D-AAD7-300B776F1FCC}"/>
              </a:ext>
            </a:extLst>
          </p:cNvPr>
          <p:cNvSpPr txBox="1"/>
          <p:nvPr/>
        </p:nvSpPr>
        <p:spPr>
          <a:xfrm>
            <a:off x="4286858" y="2761554"/>
            <a:ext cx="3618284" cy="13457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u="sng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Alternate Care Site</a:t>
            </a:r>
          </a:p>
        </p:txBody>
      </p:sp>
      <p:sp>
        <p:nvSpPr>
          <p:cNvPr id="21" name="Frame 20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2498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F7663A-76DA-59E5-D8D6-4DF07F0BCE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0"/>
            <a:ext cx="12252960" cy="69095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9F029D-291E-F7F6-5C90-1654FA831625}"/>
              </a:ext>
            </a:extLst>
          </p:cNvPr>
          <p:cNvSpPr txBox="1"/>
          <p:nvPr/>
        </p:nvSpPr>
        <p:spPr>
          <a:xfrm>
            <a:off x="580292" y="624254"/>
            <a:ext cx="3683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/>
              <a:t>Leadership calls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4D4A35-6294-1ADB-1D7D-35A5CF25FD20}"/>
              </a:ext>
            </a:extLst>
          </p:cNvPr>
          <p:cNvSpPr txBox="1"/>
          <p:nvPr/>
        </p:nvSpPr>
        <p:spPr>
          <a:xfrm>
            <a:off x="738553" y="2149719"/>
            <a:ext cx="65717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Calls weekly with CEO, CMO, and CNO.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Direct leadership conversations.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Broke down barriers.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Bringing preparedness information. directly to decision-makers.</a:t>
            </a:r>
          </a:p>
        </p:txBody>
      </p:sp>
    </p:spTree>
    <p:extLst>
      <p:ext uri="{BB962C8B-B14F-4D97-AF65-F5344CB8AC3E}">
        <p14:creationId xmlns:p14="http://schemas.microsoft.com/office/powerpoint/2010/main" val="38134817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FBEE5C9-5C2E-46DB-81F2-F4A3DBD16C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F7663A-76DA-59E5-D8D6-4DF07F0BCE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1843"/>
          <a:stretch/>
        </p:blipFill>
        <p:spPr>
          <a:xfrm>
            <a:off x="4426858" y="3429004"/>
            <a:ext cx="7765144" cy="3428999"/>
          </a:xfrm>
          <a:prstGeom prst="rect">
            <a:avLst/>
          </a:prstGeom>
        </p:spPr>
      </p:pic>
      <p:pic>
        <p:nvPicPr>
          <p:cNvPr id="6" name="Picture 5" descr="A person in a black shirt&#10;&#10;Description automatically generated with medium confidence">
            <a:extLst>
              <a:ext uri="{FF2B5EF4-FFF2-40B4-BE49-F238E27FC236}">
                <a16:creationId xmlns:a16="http://schemas.microsoft.com/office/drawing/2014/main" id="{AA775F92-337A-08B8-AFF6-2033982402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3415"/>
          <a:stretch/>
        </p:blipFill>
        <p:spPr>
          <a:xfrm>
            <a:off x="4426853" y="-3"/>
            <a:ext cx="7765146" cy="3434400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34D94F3A-BF39-47F6-9AAA-3C61AF7E0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838076" cy="6858000"/>
          </a:xfrm>
          <a:custGeom>
            <a:avLst/>
            <a:gdLst>
              <a:gd name="connsiteX0" fmla="*/ 4838076 w 4838076"/>
              <a:gd name="connsiteY0" fmla="*/ 0 h 6858000"/>
              <a:gd name="connsiteX1" fmla="*/ 4417162 w 4838076"/>
              <a:gd name="connsiteY1" fmla="*/ 0 h 6858000"/>
              <a:gd name="connsiteX2" fmla="*/ 3459219 w 4838076"/>
              <a:gd name="connsiteY2" fmla="*/ 0 h 6858000"/>
              <a:gd name="connsiteX3" fmla="*/ 334174 w 4838076"/>
              <a:gd name="connsiteY3" fmla="*/ 0 h 6858000"/>
              <a:gd name="connsiteX4" fmla="*/ 334173 w 4838076"/>
              <a:gd name="connsiteY4" fmla="*/ 0 h 6858000"/>
              <a:gd name="connsiteX5" fmla="*/ 189795 w 4838076"/>
              <a:gd name="connsiteY5" fmla="*/ 0 h 6858000"/>
              <a:gd name="connsiteX6" fmla="*/ 184756 w 4838076"/>
              <a:gd name="connsiteY6" fmla="*/ 66675 h 6858000"/>
              <a:gd name="connsiteX7" fmla="*/ 176358 w 4838076"/>
              <a:gd name="connsiteY7" fmla="*/ 122237 h 6858000"/>
              <a:gd name="connsiteX8" fmla="*/ 166281 w 4838076"/>
              <a:gd name="connsiteY8" fmla="*/ 174625 h 6858000"/>
              <a:gd name="connsiteX9" fmla="*/ 149485 w 4838076"/>
              <a:gd name="connsiteY9" fmla="*/ 217487 h 6858000"/>
              <a:gd name="connsiteX10" fmla="*/ 132689 w 4838076"/>
              <a:gd name="connsiteY10" fmla="*/ 260350 h 6858000"/>
              <a:gd name="connsiteX11" fmla="*/ 112534 w 4838076"/>
              <a:gd name="connsiteY11" fmla="*/ 296862 h 6858000"/>
              <a:gd name="connsiteX12" fmla="*/ 92379 w 4838076"/>
              <a:gd name="connsiteY12" fmla="*/ 334962 h 6858000"/>
              <a:gd name="connsiteX13" fmla="*/ 73903 w 4838076"/>
              <a:gd name="connsiteY13" fmla="*/ 369887 h 6858000"/>
              <a:gd name="connsiteX14" fmla="*/ 55427 w 4838076"/>
              <a:gd name="connsiteY14" fmla="*/ 409575 h 6858000"/>
              <a:gd name="connsiteX15" fmla="*/ 38632 w 4838076"/>
              <a:gd name="connsiteY15" fmla="*/ 450850 h 6858000"/>
              <a:gd name="connsiteX16" fmla="*/ 23515 w 4838076"/>
              <a:gd name="connsiteY16" fmla="*/ 496887 h 6858000"/>
              <a:gd name="connsiteX17" fmla="*/ 11758 w 4838076"/>
              <a:gd name="connsiteY17" fmla="*/ 546100 h 6858000"/>
              <a:gd name="connsiteX18" fmla="*/ 3359 w 4838076"/>
              <a:gd name="connsiteY18" fmla="*/ 606425 h 6858000"/>
              <a:gd name="connsiteX19" fmla="*/ 0 w 4838076"/>
              <a:gd name="connsiteY19" fmla="*/ 673100 h 6858000"/>
              <a:gd name="connsiteX20" fmla="*/ 3359 w 4838076"/>
              <a:gd name="connsiteY20" fmla="*/ 744537 h 6858000"/>
              <a:gd name="connsiteX21" fmla="*/ 11758 w 4838076"/>
              <a:gd name="connsiteY21" fmla="*/ 801687 h 6858000"/>
              <a:gd name="connsiteX22" fmla="*/ 23515 w 4838076"/>
              <a:gd name="connsiteY22" fmla="*/ 854075 h 6858000"/>
              <a:gd name="connsiteX23" fmla="*/ 38632 w 4838076"/>
              <a:gd name="connsiteY23" fmla="*/ 901700 h 6858000"/>
              <a:gd name="connsiteX24" fmla="*/ 55427 w 4838076"/>
              <a:gd name="connsiteY24" fmla="*/ 942975 h 6858000"/>
              <a:gd name="connsiteX25" fmla="*/ 75583 w 4838076"/>
              <a:gd name="connsiteY25" fmla="*/ 981075 h 6858000"/>
              <a:gd name="connsiteX26" fmla="*/ 95738 w 4838076"/>
              <a:gd name="connsiteY26" fmla="*/ 1017587 h 6858000"/>
              <a:gd name="connsiteX27" fmla="*/ 115893 w 4838076"/>
              <a:gd name="connsiteY27" fmla="*/ 1055687 h 6858000"/>
              <a:gd name="connsiteX28" fmla="*/ 134368 w 4838076"/>
              <a:gd name="connsiteY28" fmla="*/ 1095375 h 6858000"/>
              <a:gd name="connsiteX29" fmla="*/ 152844 w 4838076"/>
              <a:gd name="connsiteY29" fmla="*/ 1136650 h 6858000"/>
              <a:gd name="connsiteX30" fmla="*/ 167960 w 4838076"/>
              <a:gd name="connsiteY30" fmla="*/ 1182687 h 6858000"/>
              <a:gd name="connsiteX31" fmla="*/ 178038 w 4838076"/>
              <a:gd name="connsiteY31" fmla="*/ 1235075 h 6858000"/>
              <a:gd name="connsiteX32" fmla="*/ 188115 w 4838076"/>
              <a:gd name="connsiteY32" fmla="*/ 1295400 h 6858000"/>
              <a:gd name="connsiteX33" fmla="*/ 189795 w 4838076"/>
              <a:gd name="connsiteY33" fmla="*/ 1363662 h 6858000"/>
              <a:gd name="connsiteX34" fmla="*/ 188115 w 4838076"/>
              <a:gd name="connsiteY34" fmla="*/ 1431925 h 6858000"/>
              <a:gd name="connsiteX35" fmla="*/ 178038 w 4838076"/>
              <a:gd name="connsiteY35" fmla="*/ 1492250 h 6858000"/>
              <a:gd name="connsiteX36" fmla="*/ 167960 w 4838076"/>
              <a:gd name="connsiteY36" fmla="*/ 1544637 h 6858000"/>
              <a:gd name="connsiteX37" fmla="*/ 152844 w 4838076"/>
              <a:gd name="connsiteY37" fmla="*/ 1589087 h 6858000"/>
              <a:gd name="connsiteX38" fmla="*/ 134368 w 4838076"/>
              <a:gd name="connsiteY38" fmla="*/ 1631950 h 6858000"/>
              <a:gd name="connsiteX39" fmla="*/ 115893 w 4838076"/>
              <a:gd name="connsiteY39" fmla="*/ 1671637 h 6858000"/>
              <a:gd name="connsiteX40" fmla="*/ 95738 w 4838076"/>
              <a:gd name="connsiteY40" fmla="*/ 1708150 h 6858000"/>
              <a:gd name="connsiteX41" fmla="*/ 75583 w 4838076"/>
              <a:gd name="connsiteY41" fmla="*/ 1743075 h 6858000"/>
              <a:gd name="connsiteX42" fmla="*/ 55427 w 4838076"/>
              <a:gd name="connsiteY42" fmla="*/ 1782762 h 6858000"/>
              <a:gd name="connsiteX43" fmla="*/ 38632 w 4838076"/>
              <a:gd name="connsiteY43" fmla="*/ 1824037 h 6858000"/>
              <a:gd name="connsiteX44" fmla="*/ 23515 w 4838076"/>
              <a:gd name="connsiteY44" fmla="*/ 1870075 h 6858000"/>
              <a:gd name="connsiteX45" fmla="*/ 11758 w 4838076"/>
              <a:gd name="connsiteY45" fmla="*/ 1922462 h 6858000"/>
              <a:gd name="connsiteX46" fmla="*/ 3359 w 4838076"/>
              <a:gd name="connsiteY46" fmla="*/ 1982787 h 6858000"/>
              <a:gd name="connsiteX47" fmla="*/ 0 w 4838076"/>
              <a:gd name="connsiteY47" fmla="*/ 2051050 h 6858000"/>
              <a:gd name="connsiteX48" fmla="*/ 3359 w 4838076"/>
              <a:gd name="connsiteY48" fmla="*/ 2119312 h 6858000"/>
              <a:gd name="connsiteX49" fmla="*/ 11758 w 4838076"/>
              <a:gd name="connsiteY49" fmla="*/ 2179637 h 6858000"/>
              <a:gd name="connsiteX50" fmla="*/ 23515 w 4838076"/>
              <a:gd name="connsiteY50" fmla="*/ 2232025 h 6858000"/>
              <a:gd name="connsiteX51" fmla="*/ 38632 w 4838076"/>
              <a:gd name="connsiteY51" fmla="*/ 2278062 h 6858000"/>
              <a:gd name="connsiteX52" fmla="*/ 55427 w 4838076"/>
              <a:gd name="connsiteY52" fmla="*/ 2319337 h 6858000"/>
              <a:gd name="connsiteX53" fmla="*/ 75583 w 4838076"/>
              <a:gd name="connsiteY53" fmla="*/ 2359025 h 6858000"/>
              <a:gd name="connsiteX54" fmla="*/ 95738 w 4838076"/>
              <a:gd name="connsiteY54" fmla="*/ 2395537 h 6858000"/>
              <a:gd name="connsiteX55" fmla="*/ 115893 w 4838076"/>
              <a:gd name="connsiteY55" fmla="*/ 2433637 h 6858000"/>
              <a:gd name="connsiteX56" fmla="*/ 134368 w 4838076"/>
              <a:gd name="connsiteY56" fmla="*/ 2471737 h 6858000"/>
              <a:gd name="connsiteX57" fmla="*/ 152844 w 4838076"/>
              <a:gd name="connsiteY57" fmla="*/ 2513012 h 6858000"/>
              <a:gd name="connsiteX58" fmla="*/ 167960 w 4838076"/>
              <a:gd name="connsiteY58" fmla="*/ 2560637 h 6858000"/>
              <a:gd name="connsiteX59" fmla="*/ 178038 w 4838076"/>
              <a:gd name="connsiteY59" fmla="*/ 2613025 h 6858000"/>
              <a:gd name="connsiteX60" fmla="*/ 188115 w 4838076"/>
              <a:gd name="connsiteY60" fmla="*/ 2671762 h 6858000"/>
              <a:gd name="connsiteX61" fmla="*/ 189795 w 4838076"/>
              <a:gd name="connsiteY61" fmla="*/ 2741612 h 6858000"/>
              <a:gd name="connsiteX62" fmla="*/ 188115 w 4838076"/>
              <a:gd name="connsiteY62" fmla="*/ 2809875 h 6858000"/>
              <a:gd name="connsiteX63" fmla="*/ 178038 w 4838076"/>
              <a:gd name="connsiteY63" fmla="*/ 2868612 h 6858000"/>
              <a:gd name="connsiteX64" fmla="*/ 167960 w 4838076"/>
              <a:gd name="connsiteY64" fmla="*/ 2922587 h 6858000"/>
              <a:gd name="connsiteX65" fmla="*/ 152844 w 4838076"/>
              <a:gd name="connsiteY65" fmla="*/ 2967037 h 6858000"/>
              <a:gd name="connsiteX66" fmla="*/ 134368 w 4838076"/>
              <a:gd name="connsiteY66" fmla="*/ 3009900 h 6858000"/>
              <a:gd name="connsiteX67" fmla="*/ 115893 w 4838076"/>
              <a:gd name="connsiteY67" fmla="*/ 3046412 h 6858000"/>
              <a:gd name="connsiteX68" fmla="*/ 95738 w 4838076"/>
              <a:gd name="connsiteY68" fmla="*/ 3084512 h 6858000"/>
              <a:gd name="connsiteX69" fmla="*/ 75583 w 4838076"/>
              <a:gd name="connsiteY69" fmla="*/ 3121025 h 6858000"/>
              <a:gd name="connsiteX70" fmla="*/ 55427 w 4838076"/>
              <a:gd name="connsiteY70" fmla="*/ 3160712 h 6858000"/>
              <a:gd name="connsiteX71" fmla="*/ 38632 w 4838076"/>
              <a:gd name="connsiteY71" fmla="*/ 3201987 h 6858000"/>
              <a:gd name="connsiteX72" fmla="*/ 23515 w 4838076"/>
              <a:gd name="connsiteY72" fmla="*/ 3248025 h 6858000"/>
              <a:gd name="connsiteX73" fmla="*/ 11758 w 4838076"/>
              <a:gd name="connsiteY73" fmla="*/ 3300412 h 6858000"/>
              <a:gd name="connsiteX74" fmla="*/ 3359 w 4838076"/>
              <a:gd name="connsiteY74" fmla="*/ 3360737 h 6858000"/>
              <a:gd name="connsiteX75" fmla="*/ 0 w 4838076"/>
              <a:gd name="connsiteY75" fmla="*/ 3427412 h 6858000"/>
              <a:gd name="connsiteX76" fmla="*/ 3359 w 4838076"/>
              <a:gd name="connsiteY76" fmla="*/ 3497262 h 6858000"/>
              <a:gd name="connsiteX77" fmla="*/ 11758 w 4838076"/>
              <a:gd name="connsiteY77" fmla="*/ 3557587 h 6858000"/>
              <a:gd name="connsiteX78" fmla="*/ 23515 w 4838076"/>
              <a:gd name="connsiteY78" fmla="*/ 3609975 h 6858000"/>
              <a:gd name="connsiteX79" fmla="*/ 38632 w 4838076"/>
              <a:gd name="connsiteY79" fmla="*/ 3656012 h 6858000"/>
              <a:gd name="connsiteX80" fmla="*/ 55427 w 4838076"/>
              <a:gd name="connsiteY80" fmla="*/ 3697287 h 6858000"/>
              <a:gd name="connsiteX81" fmla="*/ 75583 w 4838076"/>
              <a:gd name="connsiteY81" fmla="*/ 3736975 h 6858000"/>
              <a:gd name="connsiteX82" fmla="*/ 115893 w 4838076"/>
              <a:gd name="connsiteY82" fmla="*/ 3811587 h 6858000"/>
              <a:gd name="connsiteX83" fmla="*/ 134368 w 4838076"/>
              <a:gd name="connsiteY83" fmla="*/ 3848100 h 6858000"/>
              <a:gd name="connsiteX84" fmla="*/ 152844 w 4838076"/>
              <a:gd name="connsiteY84" fmla="*/ 3890962 h 6858000"/>
              <a:gd name="connsiteX85" fmla="*/ 167960 w 4838076"/>
              <a:gd name="connsiteY85" fmla="*/ 3935412 h 6858000"/>
              <a:gd name="connsiteX86" fmla="*/ 178038 w 4838076"/>
              <a:gd name="connsiteY86" fmla="*/ 3987800 h 6858000"/>
              <a:gd name="connsiteX87" fmla="*/ 188115 w 4838076"/>
              <a:gd name="connsiteY87" fmla="*/ 4048125 h 6858000"/>
              <a:gd name="connsiteX88" fmla="*/ 189795 w 4838076"/>
              <a:gd name="connsiteY88" fmla="*/ 4116387 h 6858000"/>
              <a:gd name="connsiteX89" fmla="*/ 188115 w 4838076"/>
              <a:gd name="connsiteY89" fmla="*/ 4186237 h 6858000"/>
              <a:gd name="connsiteX90" fmla="*/ 178038 w 4838076"/>
              <a:gd name="connsiteY90" fmla="*/ 4244975 h 6858000"/>
              <a:gd name="connsiteX91" fmla="*/ 167960 w 4838076"/>
              <a:gd name="connsiteY91" fmla="*/ 4297362 h 6858000"/>
              <a:gd name="connsiteX92" fmla="*/ 152844 w 4838076"/>
              <a:gd name="connsiteY92" fmla="*/ 4343400 h 6858000"/>
              <a:gd name="connsiteX93" fmla="*/ 134368 w 4838076"/>
              <a:gd name="connsiteY93" fmla="*/ 4386262 h 6858000"/>
              <a:gd name="connsiteX94" fmla="*/ 115893 w 4838076"/>
              <a:gd name="connsiteY94" fmla="*/ 4424362 h 6858000"/>
              <a:gd name="connsiteX95" fmla="*/ 75583 w 4838076"/>
              <a:gd name="connsiteY95" fmla="*/ 4498975 h 6858000"/>
              <a:gd name="connsiteX96" fmla="*/ 55427 w 4838076"/>
              <a:gd name="connsiteY96" fmla="*/ 4537075 h 6858000"/>
              <a:gd name="connsiteX97" fmla="*/ 38632 w 4838076"/>
              <a:gd name="connsiteY97" fmla="*/ 4579937 h 6858000"/>
              <a:gd name="connsiteX98" fmla="*/ 23515 w 4838076"/>
              <a:gd name="connsiteY98" fmla="*/ 4625975 h 6858000"/>
              <a:gd name="connsiteX99" fmla="*/ 11758 w 4838076"/>
              <a:gd name="connsiteY99" fmla="*/ 4678362 h 6858000"/>
              <a:gd name="connsiteX100" fmla="*/ 3359 w 4838076"/>
              <a:gd name="connsiteY100" fmla="*/ 4738687 h 6858000"/>
              <a:gd name="connsiteX101" fmla="*/ 0 w 4838076"/>
              <a:gd name="connsiteY101" fmla="*/ 4806950 h 6858000"/>
              <a:gd name="connsiteX102" fmla="*/ 3359 w 4838076"/>
              <a:gd name="connsiteY102" fmla="*/ 4875212 h 6858000"/>
              <a:gd name="connsiteX103" fmla="*/ 11758 w 4838076"/>
              <a:gd name="connsiteY103" fmla="*/ 4935537 h 6858000"/>
              <a:gd name="connsiteX104" fmla="*/ 23515 w 4838076"/>
              <a:gd name="connsiteY104" fmla="*/ 4987925 h 6858000"/>
              <a:gd name="connsiteX105" fmla="*/ 38632 w 4838076"/>
              <a:gd name="connsiteY105" fmla="*/ 5033962 h 6858000"/>
              <a:gd name="connsiteX106" fmla="*/ 55427 w 4838076"/>
              <a:gd name="connsiteY106" fmla="*/ 5075237 h 6858000"/>
              <a:gd name="connsiteX107" fmla="*/ 75583 w 4838076"/>
              <a:gd name="connsiteY107" fmla="*/ 5114925 h 6858000"/>
              <a:gd name="connsiteX108" fmla="*/ 95738 w 4838076"/>
              <a:gd name="connsiteY108" fmla="*/ 5149850 h 6858000"/>
              <a:gd name="connsiteX109" fmla="*/ 115893 w 4838076"/>
              <a:gd name="connsiteY109" fmla="*/ 5186362 h 6858000"/>
              <a:gd name="connsiteX110" fmla="*/ 134368 w 4838076"/>
              <a:gd name="connsiteY110" fmla="*/ 5226050 h 6858000"/>
              <a:gd name="connsiteX111" fmla="*/ 152844 w 4838076"/>
              <a:gd name="connsiteY111" fmla="*/ 5268912 h 6858000"/>
              <a:gd name="connsiteX112" fmla="*/ 167960 w 4838076"/>
              <a:gd name="connsiteY112" fmla="*/ 5313362 h 6858000"/>
              <a:gd name="connsiteX113" fmla="*/ 178038 w 4838076"/>
              <a:gd name="connsiteY113" fmla="*/ 5365750 h 6858000"/>
              <a:gd name="connsiteX114" fmla="*/ 188115 w 4838076"/>
              <a:gd name="connsiteY114" fmla="*/ 5426075 h 6858000"/>
              <a:gd name="connsiteX115" fmla="*/ 189795 w 4838076"/>
              <a:gd name="connsiteY115" fmla="*/ 5494337 h 6858000"/>
              <a:gd name="connsiteX116" fmla="*/ 188115 w 4838076"/>
              <a:gd name="connsiteY116" fmla="*/ 5562600 h 6858000"/>
              <a:gd name="connsiteX117" fmla="*/ 178038 w 4838076"/>
              <a:gd name="connsiteY117" fmla="*/ 5622925 h 6858000"/>
              <a:gd name="connsiteX118" fmla="*/ 167960 w 4838076"/>
              <a:gd name="connsiteY118" fmla="*/ 5675312 h 6858000"/>
              <a:gd name="connsiteX119" fmla="*/ 152844 w 4838076"/>
              <a:gd name="connsiteY119" fmla="*/ 5721350 h 6858000"/>
              <a:gd name="connsiteX120" fmla="*/ 134368 w 4838076"/>
              <a:gd name="connsiteY120" fmla="*/ 5762625 h 6858000"/>
              <a:gd name="connsiteX121" fmla="*/ 115893 w 4838076"/>
              <a:gd name="connsiteY121" fmla="*/ 5802312 h 6858000"/>
              <a:gd name="connsiteX122" fmla="*/ 95738 w 4838076"/>
              <a:gd name="connsiteY122" fmla="*/ 5840412 h 6858000"/>
              <a:gd name="connsiteX123" fmla="*/ 75583 w 4838076"/>
              <a:gd name="connsiteY123" fmla="*/ 5876925 h 6858000"/>
              <a:gd name="connsiteX124" fmla="*/ 55427 w 4838076"/>
              <a:gd name="connsiteY124" fmla="*/ 5915025 h 6858000"/>
              <a:gd name="connsiteX125" fmla="*/ 38632 w 4838076"/>
              <a:gd name="connsiteY125" fmla="*/ 5956300 h 6858000"/>
              <a:gd name="connsiteX126" fmla="*/ 23515 w 4838076"/>
              <a:gd name="connsiteY126" fmla="*/ 6003925 h 6858000"/>
              <a:gd name="connsiteX127" fmla="*/ 11758 w 4838076"/>
              <a:gd name="connsiteY127" fmla="*/ 6056312 h 6858000"/>
              <a:gd name="connsiteX128" fmla="*/ 3359 w 4838076"/>
              <a:gd name="connsiteY128" fmla="*/ 6113462 h 6858000"/>
              <a:gd name="connsiteX129" fmla="*/ 0 w 4838076"/>
              <a:gd name="connsiteY129" fmla="*/ 6183312 h 6858000"/>
              <a:gd name="connsiteX130" fmla="*/ 3359 w 4838076"/>
              <a:gd name="connsiteY130" fmla="*/ 6251575 h 6858000"/>
              <a:gd name="connsiteX131" fmla="*/ 11758 w 4838076"/>
              <a:gd name="connsiteY131" fmla="*/ 6311900 h 6858000"/>
              <a:gd name="connsiteX132" fmla="*/ 23515 w 4838076"/>
              <a:gd name="connsiteY132" fmla="*/ 6361112 h 6858000"/>
              <a:gd name="connsiteX133" fmla="*/ 38632 w 4838076"/>
              <a:gd name="connsiteY133" fmla="*/ 6407150 h 6858000"/>
              <a:gd name="connsiteX134" fmla="*/ 55427 w 4838076"/>
              <a:gd name="connsiteY134" fmla="*/ 6448425 h 6858000"/>
              <a:gd name="connsiteX135" fmla="*/ 73903 w 4838076"/>
              <a:gd name="connsiteY135" fmla="*/ 6488112 h 6858000"/>
              <a:gd name="connsiteX136" fmla="*/ 92379 w 4838076"/>
              <a:gd name="connsiteY136" fmla="*/ 6523037 h 6858000"/>
              <a:gd name="connsiteX137" fmla="*/ 112534 w 4838076"/>
              <a:gd name="connsiteY137" fmla="*/ 6561137 h 6858000"/>
              <a:gd name="connsiteX138" fmla="*/ 132689 w 4838076"/>
              <a:gd name="connsiteY138" fmla="*/ 6597650 h 6858000"/>
              <a:gd name="connsiteX139" fmla="*/ 149485 w 4838076"/>
              <a:gd name="connsiteY139" fmla="*/ 6640512 h 6858000"/>
              <a:gd name="connsiteX140" fmla="*/ 166281 w 4838076"/>
              <a:gd name="connsiteY140" fmla="*/ 6683375 h 6858000"/>
              <a:gd name="connsiteX141" fmla="*/ 176358 w 4838076"/>
              <a:gd name="connsiteY141" fmla="*/ 6735762 h 6858000"/>
              <a:gd name="connsiteX142" fmla="*/ 184756 w 4838076"/>
              <a:gd name="connsiteY142" fmla="*/ 6791325 h 6858000"/>
              <a:gd name="connsiteX143" fmla="*/ 189795 w 4838076"/>
              <a:gd name="connsiteY143" fmla="*/ 6858000 h 6858000"/>
              <a:gd name="connsiteX144" fmla="*/ 334173 w 4838076"/>
              <a:gd name="connsiteY144" fmla="*/ 6858000 h 6858000"/>
              <a:gd name="connsiteX145" fmla="*/ 334174 w 4838076"/>
              <a:gd name="connsiteY145" fmla="*/ 6858000 h 6858000"/>
              <a:gd name="connsiteX146" fmla="*/ 3459219 w 4838076"/>
              <a:gd name="connsiteY146" fmla="*/ 6858000 h 6858000"/>
              <a:gd name="connsiteX147" fmla="*/ 4417162 w 4838076"/>
              <a:gd name="connsiteY147" fmla="*/ 6858000 h 6858000"/>
              <a:gd name="connsiteX148" fmla="*/ 4838076 w 4838076"/>
              <a:gd name="connsiteY14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4838076" h="6858000">
                <a:moveTo>
                  <a:pt x="4838076" y="0"/>
                </a:moveTo>
                <a:lnTo>
                  <a:pt x="4417162" y="0"/>
                </a:lnTo>
                <a:lnTo>
                  <a:pt x="3459219" y="0"/>
                </a:ln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3459219" y="6858000"/>
                </a:lnTo>
                <a:lnTo>
                  <a:pt x="4417162" y="6858000"/>
                </a:lnTo>
                <a:lnTo>
                  <a:pt x="4838076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1BAB570-FF10-4E96-8A3F-FA9804702B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693698" cy="6858000"/>
          </a:xfrm>
          <a:custGeom>
            <a:avLst/>
            <a:gdLst>
              <a:gd name="connsiteX0" fmla="*/ 0 w 4693698"/>
              <a:gd name="connsiteY0" fmla="*/ 0 h 6858000"/>
              <a:gd name="connsiteX1" fmla="*/ 420914 w 4693698"/>
              <a:gd name="connsiteY1" fmla="*/ 0 h 6858000"/>
              <a:gd name="connsiteX2" fmla="*/ 1582057 w 4693698"/>
              <a:gd name="connsiteY2" fmla="*/ 0 h 6858000"/>
              <a:gd name="connsiteX3" fmla="*/ 4503903 w 4693698"/>
              <a:gd name="connsiteY3" fmla="*/ 0 h 6858000"/>
              <a:gd name="connsiteX4" fmla="*/ 4508943 w 4693698"/>
              <a:gd name="connsiteY4" fmla="*/ 66675 h 6858000"/>
              <a:gd name="connsiteX5" fmla="*/ 4517340 w 4693698"/>
              <a:gd name="connsiteY5" fmla="*/ 122237 h 6858000"/>
              <a:gd name="connsiteX6" fmla="*/ 4527418 w 4693698"/>
              <a:gd name="connsiteY6" fmla="*/ 174625 h 6858000"/>
              <a:gd name="connsiteX7" fmla="*/ 4544214 w 4693698"/>
              <a:gd name="connsiteY7" fmla="*/ 217487 h 6858000"/>
              <a:gd name="connsiteX8" fmla="*/ 4561010 w 4693698"/>
              <a:gd name="connsiteY8" fmla="*/ 260350 h 6858000"/>
              <a:gd name="connsiteX9" fmla="*/ 4581165 w 4693698"/>
              <a:gd name="connsiteY9" fmla="*/ 296862 h 6858000"/>
              <a:gd name="connsiteX10" fmla="*/ 4601320 w 4693698"/>
              <a:gd name="connsiteY10" fmla="*/ 334962 h 6858000"/>
              <a:gd name="connsiteX11" fmla="*/ 4619796 w 4693698"/>
              <a:gd name="connsiteY11" fmla="*/ 369887 h 6858000"/>
              <a:gd name="connsiteX12" fmla="*/ 4638271 w 4693698"/>
              <a:gd name="connsiteY12" fmla="*/ 409575 h 6858000"/>
              <a:gd name="connsiteX13" fmla="*/ 4655067 w 4693698"/>
              <a:gd name="connsiteY13" fmla="*/ 450850 h 6858000"/>
              <a:gd name="connsiteX14" fmla="*/ 4670184 w 4693698"/>
              <a:gd name="connsiteY14" fmla="*/ 496887 h 6858000"/>
              <a:gd name="connsiteX15" fmla="*/ 4681941 w 4693698"/>
              <a:gd name="connsiteY15" fmla="*/ 546100 h 6858000"/>
              <a:gd name="connsiteX16" fmla="*/ 4690339 w 4693698"/>
              <a:gd name="connsiteY16" fmla="*/ 606425 h 6858000"/>
              <a:gd name="connsiteX17" fmla="*/ 4693698 w 4693698"/>
              <a:gd name="connsiteY17" fmla="*/ 673100 h 6858000"/>
              <a:gd name="connsiteX18" fmla="*/ 4690339 w 4693698"/>
              <a:gd name="connsiteY18" fmla="*/ 744537 h 6858000"/>
              <a:gd name="connsiteX19" fmla="*/ 4681941 w 4693698"/>
              <a:gd name="connsiteY19" fmla="*/ 801687 h 6858000"/>
              <a:gd name="connsiteX20" fmla="*/ 4670184 w 4693698"/>
              <a:gd name="connsiteY20" fmla="*/ 854075 h 6858000"/>
              <a:gd name="connsiteX21" fmla="*/ 4655067 w 4693698"/>
              <a:gd name="connsiteY21" fmla="*/ 901700 h 6858000"/>
              <a:gd name="connsiteX22" fmla="*/ 4638271 w 4693698"/>
              <a:gd name="connsiteY22" fmla="*/ 942975 h 6858000"/>
              <a:gd name="connsiteX23" fmla="*/ 4618116 w 4693698"/>
              <a:gd name="connsiteY23" fmla="*/ 981075 h 6858000"/>
              <a:gd name="connsiteX24" fmla="*/ 4597961 w 4693698"/>
              <a:gd name="connsiteY24" fmla="*/ 1017587 h 6858000"/>
              <a:gd name="connsiteX25" fmla="*/ 4577806 w 4693698"/>
              <a:gd name="connsiteY25" fmla="*/ 1055687 h 6858000"/>
              <a:gd name="connsiteX26" fmla="*/ 4559330 w 4693698"/>
              <a:gd name="connsiteY26" fmla="*/ 1095375 h 6858000"/>
              <a:gd name="connsiteX27" fmla="*/ 4540854 w 4693698"/>
              <a:gd name="connsiteY27" fmla="*/ 1136650 h 6858000"/>
              <a:gd name="connsiteX28" fmla="*/ 4525739 w 4693698"/>
              <a:gd name="connsiteY28" fmla="*/ 1182687 h 6858000"/>
              <a:gd name="connsiteX29" fmla="*/ 4515661 w 4693698"/>
              <a:gd name="connsiteY29" fmla="*/ 1235075 h 6858000"/>
              <a:gd name="connsiteX30" fmla="*/ 4505583 w 4693698"/>
              <a:gd name="connsiteY30" fmla="*/ 1295400 h 6858000"/>
              <a:gd name="connsiteX31" fmla="*/ 4503903 w 4693698"/>
              <a:gd name="connsiteY31" fmla="*/ 1363662 h 6858000"/>
              <a:gd name="connsiteX32" fmla="*/ 4505583 w 4693698"/>
              <a:gd name="connsiteY32" fmla="*/ 1431925 h 6858000"/>
              <a:gd name="connsiteX33" fmla="*/ 4515661 w 4693698"/>
              <a:gd name="connsiteY33" fmla="*/ 1492250 h 6858000"/>
              <a:gd name="connsiteX34" fmla="*/ 4525739 w 4693698"/>
              <a:gd name="connsiteY34" fmla="*/ 1544637 h 6858000"/>
              <a:gd name="connsiteX35" fmla="*/ 4540854 w 4693698"/>
              <a:gd name="connsiteY35" fmla="*/ 1589087 h 6858000"/>
              <a:gd name="connsiteX36" fmla="*/ 4559330 w 4693698"/>
              <a:gd name="connsiteY36" fmla="*/ 1631950 h 6858000"/>
              <a:gd name="connsiteX37" fmla="*/ 4577806 w 4693698"/>
              <a:gd name="connsiteY37" fmla="*/ 1671637 h 6858000"/>
              <a:gd name="connsiteX38" fmla="*/ 4597961 w 4693698"/>
              <a:gd name="connsiteY38" fmla="*/ 1708150 h 6858000"/>
              <a:gd name="connsiteX39" fmla="*/ 4618116 w 4693698"/>
              <a:gd name="connsiteY39" fmla="*/ 1743075 h 6858000"/>
              <a:gd name="connsiteX40" fmla="*/ 4638271 w 4693698"/>
              <a:gd name="connsiteY40" fmla="*/ 1782762 h 6858000"/>
              <a:gd name="connsiteX41" fmla="*/ 4655067 w 4693698"/>
              <a:gd name="connsiteY41" fmla="*/ 1824037 h 6858000"/>
              <a:gd name="connsiteX42" fmla="*/ 4670184 w 4693698"/>
              <a:gd name="connsiteY42" fmla="*/ 1870075 h 6858000"/>
              <a:gd name="connsiteX43" fmla="*/ 4681941 w 4693698"/>
              <a:gd name="connsiteY43" fmla="*/ 1922462 h 6858000"/>
              <a:gd name="connsiteX44" fmla="*/ 4690339 w 4693698"/>
              <a:gd name="connsiteY44" fmla="*/ 1982787 h 6858000"/>
              <a:gd name="connsiteX45" fmla="*/ 4693698 w 4693698"/>
              <a:gd name="connsiteY45" fmla="*/ 2051050 h 6858000"/>
              <a:gd name="connsiteX46" fmla="*/ 4690339 w 4693698"/>
              <a:gd name="connsiteY46" fmla="*/ 2119312 h 6858000"/>
              <a:gd name="connsiteX47" fmla="*/ 4681941 w 4693698"/>
              <a:gd name="connsiteY47" fmla="*/ 2179637 h 6858000"/>
              <a:gd name="connsiteX48" fmla="*/ 4670184 w 4693698"/>
              <a:gd name="connsiteY48" fmla="*/ 2232025 h 6858000"/>
              <a:gd name="connsiteX49" fmla="*/ 4655067 w 4693698"/>
              <a:gd name="connsiteY49" fmla="*/ 2278062 h 6858000"/>
              <a:gd name="connsiteX50" fmla="*/ 4638271 w 4693698"/>
              <a:gd name="connsiteY50" fmla="*/ 2319337 h 6858000"/>
              <a:gd name="connsiteX51" fmla="*/ 4618116 w 4693698"/>
              <a:gd name="connsiteY51" fmla="*/ 2359025 h 6858000"/>
              <a:gd name="connsiteX52" fmla="*/ 4597961 w 4693698"/>
              <a:gd name="connsiteY52" fmla="*/ 2395537 h 6858000"/>
              <a:gd name="connsiteX53" fmla="*/ 4577806 w 4693698"/>
              <a:gd name="connsiteY53" fmla="*/ 2433637 h 6858000"/>
              <a:gd name="connsiteX54" fmla="*/ 4559330 w 4693698"/>
              <a:gd name="connsiteY54" fmla="*/ 2471737 h 6858000"/>
              <a:gd name="connsiteX55" fmla="*/ 4540854 w 4693698"/>
              <a:gd name="connsiteY55" fmla="*/ 2513012 h 6858000"/>
              <a:gd name="connsiteX56" fmla="*/ 4525739 w 4693698"/>
              <a:gd name="connsiteY56" fmla="*/ 2560637 h 6858000"/>
              <a:gd name="connsiteX57" fmla="*/ 4515661 w 4693698"/>
              <a:gd name="connsiteY57" fmla="*/ 2613025 h 6858000"/>
              <a:gd name="connsiteX58" fmla="*/ 4505583 w 4693698"/>
              <a:gd name="connsiteY58" fmla="*/ 2671762 h 6858000"/>
              <a:gd name="connsiteX59" fmla="*/ 4503903 w 4693698"/>
              <a:gd name="connsiteY59" fmla="*/ 2741612 h 6858000"/>
              <a:gd name="connsiteX60" fmla="*/ 4505583 w 4693698"/>
              <a:gd name="connsiteY60" fmla="*/ 2809875 h 6858000"/>
              <a:gd name="connsiteX61" fmla="*/ 4515661 w 4693698"/>
              <a:gd name="connsiteY61" fmla="*/ 2868612 h 6858000"/>
              <a:gd name="connsiteX62" fmla="*/ 4525739 w 4693698"/>
              <a:gd name="connsiteY62" fmla="*/ 2922587 h 6858000"/>
              <a:gd name="connsiteX63" fmla="*/ 4540854 w 4693698"/>
              <a:gd name="connsiteY63" fmla="*/ 2967037 h 6858000"/>
              <a:gd name="connsiteX64" fmla="*/ 4559330 w 4693698"/>
              <a:gd name="connsiteY64" fmla="*/ 3009900 h 6858000"/>
              <a:gd name="connsiteX65" fmla="*/ 4577806 w 4693698"/>
              <a:gd name="connsiteY65" fmla="*/ 3046412 h 6858000"/>
              <a:gd name="connsiteX66" fmla="*/ 4597961 w 4693698"/>
              <a:gd name="connsiteY66" fmla="*/ 3084512 h 6858000"/>
              <a:gd name="connsiteX67" fmla="*/ 4618116 w 4693698"/>
              <a:gd name="connsiteY67" fmla="*/ 3121025 h 6858000"/>
              <a:gd name="connsiteX68" fmla="*/ 4638271 w 4693698"/>
              <a:gd name="connsiteY68" fmla="*/ 3160712 h 6858000"/>
              <a:gd name="connsiteX69" fmla="*/ 4655067 w 4693698"/>
              <a:gd name="connsiteY69" fmla="*/ 3201987 h 6858000"/>
              <a:gd name="connsiteX70" fmla="*/ 4670184 w 4693698"/>
              <a:gd name="connsiteY70" fmla="*/ 3248025 h 6858000"/>
              <a:gd name="connsiteX71" fmla="*/ 4681941 w 4693698"/>
              <a:gd name="connsiteY71" fmla="*/ 3300412 h 6858000"/>
              <a:gd name="connsiteX72" fmla="*/ 4690339 w 4693698"/>
              <a:gd name="connsiteY72" fmla="*/ 3360737 h 6858000"/>
              <a:gd name="connsiteX73" fmla="*/ 4693698 w 4693698"/>
              <a:gd name="connsiteY73" fmla="*/ 3427412 h 6858000"/>
              <a:gd name="connsiteX74" fmla="*/ 4690339 w 4693698"/>
              <a:gd name="connsiteY74" fmla="*/ 3497262 h 6858000"/>
              <a:gd name="connsiteX75" fmla="*/ 4681941 w 4693698"/>
              <a:gd name="connsiteY75" fmla="*/ 3557587 h 6858000"/>
              <a:gd name="connsiteX76" fmla="*/ 4670184 w 4693698"/>
              <a:gd name="connsiteY76" fmla="*/ 3609975 h 6858000"/>
              <a:gd name="connsiteX77" fmla="*/ 4655067 w 4693698"/>
              <a:gd name="connsiteY77" fmla="*/ 3656012 h 6858000"/>
              <a:gd name="connsiteX78" fmla="*/ 4638271 w 4693698"/>
              <a:gd name="connsiteY78" fmla="*/ 3697287 h 6858000"/>
              <a:gd name="connsiteX79" fmla="*/ 4618116 w 4693698"/>
              <a:gd name="connsiteY79" fmla="*/ 3736975 h 6858000"/>
              <a:gd name="connsiteX80" fmla="*/ 4577806 w 4693698"/>
              <a:gd name="connsiteY80" fmla="*/ 3811587 h 6858000"/>
              <a:gd name="connsiteX81" fmla="*/ 4559330 w 4693698"/>
              <a:gd name="connsiteY81" fmla="*/ 3848100 h 6858000"/>
              <a:gd name="connsiteX82" fmla="*/ 4540854 w 4693698"/>
              <a:gd name="connsiteY82" fmla="*/ 3890962 h 6858000"/>
              <a:gd name="connsiteX83" fmla="*/ 4525739 w 4693698"/>
              <a:gd name="connsiteY83" fmla="*/ 3935412 h 6858000"/>
              <a:gd name="connsiteX84" fmla="*/ 4515661 w 4693698"/>
              <a:gd name="connsiteY84" fmla="*/ 3987800 h 6858000"/>
              <a:gd name="connsiteX85" fmla="*/ 4505583 w 4693698"/>
              <a:gd name="connsiteY85" fmla="*/ 4048125 h 6858000"/>
              <a:gd name="connsiteX86" fmla="*/ 4503903 w 4693698"/>
              <a:gd name="connsiteY86" fmla="*/ 4116387 h 6858000"/>
              <a:gd name="connsiteX87" fmla="*/ 4505583 w 4693698"/>
              <a:gd name="connsiteY87" fmla="*/ 4186237 h 6858000"/>
              <a:gd name="connsiteX88" fmla="*/ 4515661 w 4693698"/>
              <a:gd name="connsiteY88" fmla="*/ 4244975 h 6858000"/>
              <a:gd name="connsiteX89" fmla="*/ 4525739 w 4693698"/>
              <a:gd name="connsiteY89" fmla="*/ 4297362 h 6858000"/>
              <a:gd name="connsiteX90" fmla="*/ 4540854 w 4693698"/>
              <a:gd name="connsiteY90" fmla="*/ 4343400 h 6858000"/>
              <a:gd name="connsiteX91" fmla="*/ 4559330 w 4693698"/>
              <a:gd name="connsiteY91" fmla="*/ 4386262 h 6858000"/>
              <a:gd name="connsiteX92" fmla="*/ 4577806 w 4693698"/>
              <a:gd name="connsiteY92" fmla="*/ 4424362 h 6858000"/>
              <a:gd name="connsiteX93" fmla="*/ 4618116 w 4693698"/>
              <a:gd name="connsiteY93" fmla="*/ 4498975 h 6858000"/>
              <a:gd name="connsiteX94" fmla="*/ 4638271 w 4693698"/>
              <a:gd name="connsiteY94" fmla="*/ 4537075 h 6858000"/>
              <a:gd name="connsiteX95" fmla="*/ 4655067 w 4693698"/>
              <a:gd name="connsiteY95" fmla="*/ 4579937 h 6858000"/>
              <a:gd name="connsiteX96" fmla="*/ 4670184 w 4693698"/>
              <a:gd name="connsiteY96" fmla="*/ 4625975 h 6858000"/>
              <a:gd name="connsiteX97" fmla="*/ 4681941 w 4693698"/>
              <a:gd name="connsiteY97" fmla="*/ 4678362 h 6858000"/>
              <a:gd name="connsiteX98" fmla="*/ 4690339 w 4693698"/>
              <a:gd name="connsiteY98" fmla="*/ 4738687 h 6858000"/>
              <a:gd name="connsiteX99" fmla="*/ 4693698 w 4693698"/>
              <a:gd name="connsiteY99" fmla="*/ 4806950 h 6858000"/>
              <a:gd name="connsiteX100" fmla="*/ 4690339 w 4693698"/>
              <a:gd name="connsiteY100" fmla="*/ 4875212 h 6858000"/>
              <a:gd name="connsiteX101" fmla="*/ 4681941 w 4693698"/>
              <a:gd name="connsiteY101" fmla="*/ 4935537 h 6858000"/>
              <a:gd name="connsiteX102" fmla="*/ 4670184 w 4693698"/>
              <a:gd name="connsiteY102" fmla="*/ 4987925 h 6858000"/>
              <a:gd name="connsiteX103" fmla="*/ 4655067 w 4693698"/>
              <a:gd name="connsiteY103" fmla="*/ 5033962 h 6858000"/>
              <a:gd name="connsiteX104" fmla="*/ 4638271 w 4693698"/>
              <a:gd name="connsiteY104" fmla="*/ 5075237 h 6858000"/>
              <a:gd name="connsiteX105" fmla="*/ 4618116 w 4693698"/>
              <a:gd name="connsiteY105" fmla="*/ 5114925 h 6858000"/>
              <a:gd name="connsiteX106" fmla="*/ 4597961 w 4693698"/>
              <a:gd name="connsiteY106" fmla="*/ 5149850 h 6858000"/>
              <a:gd name="connsiteX107" fmla="*/ 4577806 w 4693698"/>
              <a:gd name="connsiteY107" fmla="*/ 5186362 h 6858000"/>
              <a:gd name="connsiteX108" fmla="*/ 4559330 w 4693698"/>
              <a:gd name="connsiteY108" fmla="*/ 5226050 h 6858000"/>
              <a:gd name="connsiteX109" fmla="*/ 4540854 w 4693698"/>
              <a:gd name="connsiteY109" fmla="*/ 5268912 h 6858000"/>
              <a:gd name="connsiteX110" fmla="*/ 4525739 w 4693698"/>
              <a:gd name="connsiteY110" fmla="*/ 5313362 h 6858000"/>
              <a:gd name="connsiteX111" fmla="*/ 4515661 w 4693698"/>
              <a:gd name="connsiteY111" fmla="*/ 5365750 h 6858000"/>
              <a:gd name="connsiteX112" fmla="*/ 4505583 w 4693698"/>
              <a:gd name="connsiteY112" fmla="*/ 5426075 h 6858000"/>
              <a:gd name="connsiteX113" fmla="*/ 4503903 w 4693698"/>
              <a:gd name="connsiteY113" fmla="*/ 5494337 h 6858000"/>
              <a:gd name="connsiteX114" fmla="*/ 4505583 w 4693698"/>
              <a:gd name="connsiteY114" fmla="*/ 5562600 h 6858000"/>
              <a:gd name="connsiteX115" fmla="*/ 4515661 w 4693698"/>
              <a:gd name="connsiteY115" fmla="*/ 5622925 h 6858000"/>
              <a:gd name="connsiteX116" fmla="*/ 4525739 w 4693698"/>
              <a:gd name="connsiteY116" fmla="*/ 5675312 h 6858000"/>
              <a:gd name="connsiteX117" fmla="*/ 4540854 w 4693698"/>
              <a:gd name="connsiteY117" fmla="*/ 5721350 h 6858000"/>
              <a:gd name="connsiteX118" fmla="*/ 4559330 w 4693698"/>
              <a:gd name="connsiteY118" fmla="*/ 5762625 h 6858000"/>
              <a:gd name="connsiteX119" fmla="*/ 4577806 w 4693698"/>
              <a:gd name="connsiteY119" fmla="*/ 5802312 h 6858000"/>
              <a:gd name="connsiteX120" fmla="*/ 4597961 w 4693698"/>
              <a:gd name="connsiteY120" fmla="*/ 5840412 h 6858000"/>
              <a:gd name="connsiteX121" fmla="*/ 4618116 w 4693698"/>
              <a:gd name="connsiteY121" fmla="*/ 5876925 h 6858000"/>
              <a:gd name="connsiteX122" fmla="*/ 4638271 w 4693698"/>
              <a:gd name="connsiteY122" fmla="*/ 5915025 h 6858000"/>
              <a:gd name="connsiteX123" fmla="*/ 4655067 w 4693698"/>
              <a:gd name="connsiteY123" fmla="*/ 5956300 h 6858000"/>
              <a:gd name="connsiteX124" fmla="*/ 4670184 w 4693698"/>
              <a:gd name="connsiteY124" fmla="*/ 6003925 h 6858000"/>
              <a:gd name="connsiteX125" fmla="*/ 4681941 w 4693698"/>
              <a:gd name="connsiteY125" fmla="*/ 6056312 h 6858000"/>
              <a:gd name="connsiteX126" fmla="*/ 4690339 w 4693698"/>
              <a:gd name="connsiteY126" fmla="*/ 6113462 h 6858000"/>
              <a:gd name="connsiteX127" fmla="*/ 4693698 w 4693698"/>
              <a:gd name="connsiteY127" fmla="*/ 6183312 h 6858000"/>
              <a:gd name="connsiteX128" fmla="*/ 4690339 w 4693698"/>
              <a:gd name="connsiteY128" fmla="*/ 6251575 h 6858000"/>
              <a:gd name="connsiteX129" fmla="*/ 4681941 w 4693698"/>
              <a:gd name="connsiteY129" fmla="*/ 6311900 h 6858000"/>
              <a:gd name="connsiteX130" fmla="*/ 4670184 w 4693698"/>
              <a:gd name="connsiteY130" fmla="*/ 6361112 h 6858000"/>
              <a:gd name="connsiteX131" fmla="*/ 4655067 w 4693698"/>
              <a:gd name="connsiteY131" fmla="*/ 6407150 h 6858000"/>
              <a:gd name="connsiteX132" fmla="*/ 4638271 w 4693698"/>
              <a:gd name="connsiteY132" fmla="*/ 6448425 h 6858000"/>
              <a:gd name="connsiteX133" fmla="*/ 4619796 w 4693698"/>
              <a:gd name="connsiteY133" fmla="*/ 6488112 h 6858000"/>
              <a:gd name="connsiteX134" fmla="*/ 4601320 w 4693698"/>
              <a:gd name="connsiteY134" fmla="*/ 6523037 h 6858000"/>
              <a:gd name="connsiteX135" fmla="*/ 4581165 w 4693698"/>
              <a:gd name="connsiteY135" fmla="*/ 6561137 h 6858000"/>
              <a:gd name="connsiteX136" fmla="*/ 4561010 w 4693698"/>
              <a:gd name="connsiteY136" fmla="*/ 6597650 h 6858000"/>
              <a:gd name="connsiteX137" fmla="*/ 4544214 w 4693698"/>
              <a:gd name="connsiteY137" fmla="*/ 6640512 h 6858000"/>
              <a:gd name="connsiteX138" fmla="*/ 4527418 w 4693698"/>
              <a:gd name="connsiteY138" fmla="*/ 6683375 h 6858000"/>
              <a:gd name="connsiteX139" fmla="*/ 4517340 w 4693698"/>
              <a:gd name="connsiteY139" fmla="*/ 6735762 h 6858000"/>
              <a:gd name="connsiteX140" fmla="*/ 4508943 w 4693698"/>
              <a:gd name="connsiteY140" fmla="*/ 6791325 h 6858000"/>
              <a:gd name="connsiteX141" fmla="*/ 4503903 w 4693698"/>
              <a:gd name="connsiteY141" fmla="*/ 6858000 h 6858000"/>
              <a:gd name="connsiteX142" fmla="*/ 1582057 w 4693698"/>
              <a:gd name="connsiteY142" fmla="*/ 6858000 h 6858000"/>
              <a:gd name="connsiteX143" fmla="*/ 420914 w 4693698"/>
              <a:gd name="connsiteY143" fmla="*/ 6858000 h 6858000"/>
              <a:gd name="connsiteX144" fmla="*/ 0 w 4693698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693698" h="6858000">
                <a:moveTo>
                  <a:pt x="0" y="0"/>
                </a:moveTo>
                <a:lnTo>
                  <a:pt x="420914" y="0"/>
                </a:lnTo>
                <a:lnTo>
                  <a:pt x="1582057" y="0"/>
                </a:lnTo>
                <a:lnTo>
                  <a:pt x="4503903" y="0"/>
                </a:lnTo>
                <a:lnTo>
                  <a:pt x="4508943" y="66675"/>
                </a:lnTo>
                <a:lnTo>
                  <a:pt x="4517340" y="122237"/>
                </a:lnTo>
                <a:lnTo>
                  <a:pt x="4527418" y="174625"/>
                </a:lnTo>
                <a:lnTo>
                  <a:pt x="4544214" y="217487"/>
                </a:lnTo>
                <a:lnTo>
                  <a:pt x="4561010" y="260350"/>
                </a:lnTo>
                <a:lnTo>
                  <a:pt x="4581165" y="296862"/>
                </a:lnTo>
                <a:lnTo>
                  <a:pt x="4601320" y="334962"/>
                </a:lnTo>
                <a:lnTo>
                  <a:pt x="4619796" y="369887"/>
                </a:lnTo>
                <a:lnTo>
                  <a:pt x="4638271" y="409575"/>
                </a:lnTo>
                <a:lnTo>
                  <a:pt x="4655067" y="450850"/>
                </a:lnTo>
                <a:lnTo>
                  <a:pt x="4670184" y="496887"/>
                </a:lnTo>
                <a:lnTo>
                  <a:pt x="4681941" y="546100"/>
                </a:lnTo>
                <a:lnTo>
                  <a:pt x="4690339" y="606425"/>
                </a:lnTo>
                <a:lnTo>
                  <a:pt x="4693698" y="673100"/>
                </a:lnTo>
                <a:lnTo>
                  <a:pt x="4690339" y="744537"/>
                </a:lnTo>
                <a:lnTo>
                  <a:pt x="4681941" y="801687"/>
                </a:lnTo>
                <a:lnTo>
                  <a:pt x="4670184" y="854075"/>
                </a:lnTo>
                <a:lnTo>
                  <a:pt x="4655067" y="901700"/>
                </a:lnTo>
                <a:lnTo>
                  <a:pt x="4638271" y="942975"/>
                </a:lnTo>
                <a:lnTo>
                  <a:pt x="4618116" y="981075"/>
                </a:lnTo>
                <a:lnTo>
                  <a:pt x="4597961" y="1017587"/>
                </a:lnTo>
                <a:lnTo>
                  <a:pt x="4577806" y="1055687"/>
                </a:lnTo>
                <a:lnTo>
                  <a:pt x="4559330" y="1095375"/>
                </a:lnTo>
                <a:lnTo>
                  <a:pt x="4540854" y="1136650"/>
                </a:lnTo>
                <a:lnTo>
                  <a:pt x="4525739" y="1182687"/>
                </a:lnTo>
                <a:lnTo>
                  <a:pt x="4515661" y="1235075"/>
                </a:lnTo>
                <a:lnTo>
                  <a:pt x="4505583" y="1295400"/>
                </a:lnTo>
                <a:lnTo>
                  <a:pt x="4503903" y="1363662"/>
                </a:lnTo>
                <a:lnTo>
                  <a:pt x="4505583" y="1431925"/>
                </a:lnTo>
                <a:lnTo>
                  <a:pt x="4515661" y="1492250"/>
                </a:lnTo>
                <a:lnTo>
                  <a:pt x="4525739" y="1544637"/>
                </a:lnTo>
                <a:lnTo>
                  <a:pt x="4540854" y="1589087"/>
                </a:lnTo>
                <a:lnTo>
                  <a:pt x="4559330" y="1631950"/>
                </a:lnTo>
                <a:lnTo>
                  <a:pt x="4577806" y="1671637"/>
                </a:lnTo>
                <a:lnTo>
                  <a:pt x="4597961" y="1708150"/>
                </a:lnTo>
                <a:lnTo>
                  <a:pt x="4618116" y="1743075"/>
                </a:lnTo>
                <a:lnTo>
                  <a:pt x="4638271" y="1782762"/>
                </a:lnTo>
                <a:lnTo>
                  <a:pt x="4655067" y="1824037"/>
                </a:lnTo>
                <a:lnTo>
                  <a:pt x="4670184" y="1870075"/>
                </a:lnTo>
                <a:lnTo>
                  <a:pt x="4681941" y="1922462"/>
                </a:lnTo>
                <a:lnTo>
                  <a:pt x="4690339" y="1982787"/>
                </a:lnTo>
                <a:lnTo>
                  <a:pt x="4693698" y="2051050"/>
                </a:lnTo>
                <a:lnTo>
                  <a:pt x="4690339" y="2119312"/>
                </a:lnTo>
                <a:lnTo>
                  <a:pt x="4681941" y="2179637"/>
                </a:lnTo>
                <a:lnTo>
                  <a:pt x="4670184" y="2232025"/>
                </a:lnTo>
                <a:lnTo>
                  <a:pt x="4655067" y="2278062"/>
                </a:lnTo>
                <a:lnTo>
                  <a:pt x="4638271" y="2319337"/>
                </a:lnTo>
                <a:lnTo>
                  <a:pt x="4618116" y="2359025"/>
                </a:lnTo>
                <a:lnTo>
                  <a:pt x="4597961" y="2395537"/>
                </a:lnTo>
                <a:lnTo>
                  <a:pt x="4577806" y="2433637"/>
                </a:lnTo>
                <a:lnTo>
                  <a:pt x="4559330" y="2471737"/>
                </a:lnTo>
                <a:lnTo>
                  <a:pt x="4540854" y="2513012"/>
                </a:lnTo>
                <a:lnTo>
                  <a:pt x="4525739" y="2560637"/>
                </a:lnTo>
                <a:lnTo>
                  <a:pt x="4515661" y="2613025"/>
                </a:lnTo>
                <a:lnTo>
                  <a:pt x="4505583" y="2671762"/>
                </a:lnTo>
                <a:lnTo>
                  <a:pt x="4503903" y="2741612"/>
                </a:lnTo>
                <a:lnTo>
                  <a:pt x="4505583" y="2809875"/>
                </a:lnTo>
                <a:lnTo>
                  <a:pt x="4515661" y="2868612"/>
                </a:lnTo>
                <a:lnTo>
                  <a:pt x="4525739" y="2922587"/>
                </a:lnTo>
                <a:lnTo>
                  <a:pt x="4540854" y="2967037"/>
                </a:lnTo>
                <a:lnTo>
                  <a:pt x="4559330" y="3009900"/>
                </a:lnTo>
                <a:lnTo>
                  <a:pt x="4577806" y="3046412"/>
                </a:lnTo>
                <a:lnTo>
                  <a:pt x="4597961" y="3084512"/>
                </a:lnTo>
                <a:lnTo>
                  <a:pt x="4618116" y="3121025"/>
                </a:lnTo>
                <a:lnTo>
                  <a:pt x="4638271" y="3160712"/>
                </a:lnTo>
                <a:lnTo>
                  <a:pt x="4655067" y="3201987"/>
                </a:lnTo>
                <a:lnTo>
                  <a:pt x="4670184" y="3248025"/>
                </a:lnTo>
                <a:lnTo>
                  <a:pt x="4681941" y="3300412"/>
                </a:lnTo>
                <a:lnTo>
                  <a:pt x="4690339" y="3360737"/>
                </a:lnTo>
                <a:lnTo>
                  <a:pt x="4693698" y="3427412"/>
                </a:lnTo>
                <a:lnTo>
                  <a:pt x="4690339" y="3497262"/>
                </a:lnTo>
                <a:lnTo>
                  <a:pt x="4681941" y="3557587"/>
                </a:lnTo>
                <a:lnTo>
                  <a:pt x="4670184" y="3609975"/>
                </a:lnTo>
                <a:lnTo>
                  <a:pt x="4655067" y="3656012"/>
                </a:lnTo>
                <a:lnTo>
                  <a:pt x="4638271" y="3697287"/>
                </a:lnTo>
                <a:lnTo>
                  <a:pt x="4618116" y="3736975"/>
                </a:lnTo>
                <a:lnTo>
                  <a:pt x="4577806" y="3811587"/>
                </a:lnTo>
                <a:lnTo>
                  <a:pt x="4559330" y="3848100"/>
                </a:lnTo>
                <a:lnTo>
                  <a:pt x="4540854" y="3890962"/>
                </a:lnTo>
                <a:lnTo>
                  <a:pt x="4525739" y="3935412"/>
                </a:lnTo>
                <a:lnTo>
                  <a:pt x="4515661" y="3987800"/>
                </a:lnTo>
                <a:lnTo>
                  <a:pt x="4505583" y="4048125"/>
                </a:lnTo>
                <a:lnTo>
                  <a:pt x="4503903" y="4116387"/>
                </a:lnTo>
                <a:lnTo>
                  <a:pt x="4505583" y="4186237"/>
                </a:lnTo>
                <a:lnTo>
                  <a:pt x="4515661" y="4244975"/>
                </a:lnTo>
                <a:lnTo>
                  <a:pt x="4525739" y="4297362"/>
                </a:lnTo>
                <a:lnTo>
                  <a:pt x="4540854" y="4343400"/>
                </a:lnTo>
                <a:lnTo>
                  <a:pt x="4559330" y="4386262"/>
                </a:lnTo>
                <a:lnTo>
                  <a:pt x="4577806" y="4424362"/>
                </a:lnTo>
                <a:lnTo>
                  <a:pt x="4618116" y="4498975"/>
                </a:lnTo>
                <a:lnTo>
                  <a:pt x="4638271" y="4537075"/>
                </a:lnTo>
                <a:lnTo>
                  <a:pt x="4655067" y="4579937"/>
                </a:lnTo>
                <a:lnTo>
                  <a:pt x="4670184" y="4625975"/>
                </a:lnTo>
                <a:lnTo>
                  <a:pt x="4681941" y="4678362"/>
                </a:lnTo>
                <a:lnTo>
                  <a:pt x="4690339" y="4738687"/>
                </a:lnTo>
                <a:lnTo>
                  <a:pt x="4693698" y="4806950"/>
                </a:lnTo>
                <a:lnTo>
                  <a:pt x="4690339" y="4875212"/>
                </a:lnTo>
                <a:lnTo>
                  <a:pt x="4681941" y="4935537"/>
                </a:lnTo>
                <a:lnTo>
                  <a:pt x="4670184" y="4987925"/>
                </a:lnTo>
                <a:lnTo>
                  <a:pt x="4655067" y="5033962"/>
                </a:lnTo>
                <a:lnTo>
                  <a:pt x="4638271" y="5075237"/>
                </a:lnTo>
                <a:lnTo>
                  <a:pt x="4618116" y="5114925"/>
                </a:lnTo>
                <a:lnTo>
                  <a:pt x="4597961" y="5149850"/>
                </a:lnTo>
                <a:lnTo>
                  <a:pt x="4577806" y="5186362"/>
                </a:lnTo>
                <a:lnTo>
                  <a:pt x="4559330" y="5226050"/>
                </a:lnTo>
                <a:lnTo>
                  <a:pt x="4540854" y="5268912"/>
                </a:lnTo>
                <a:lnTo>
                  <a:pt x="4525739" y="5313362"/>
                </a:lnTo>
                <a:lnTo>
                  <a:pt x="4515661" y="5365750"/>
                </a:lnTo>
                <a:lnTo>
                  <a:pt x="4505583" y="5426075"/>
                </a:lnTo>
                <a:lnTo>
                  <a:pt x="4503903" y="5494337"/>
                </a:lnTo>
                <a:lnTo>
                  <a:pt x="4505583" y="5562600"/>
                </a:lnTo>
                <a:lnTo>
                  <a:pt x="4515661" y="5622925"/>
                </a:lnTo>
                <a:lnTo>
                  <a:pt x="4525739" y="5675312"/>
                </a:lnTo>
                <a:lnTo>
                  <a:pt x="4540854" y="5721350"/>
                </a:lnTo>
                <a:lnTo>
                  <a:pt x="4559330" y="5762625"/>
                </a:lnTo>
                <a:lnTo>
                  <a:pt x="4577806" y="5802312"/>
                </a:lnTo>
                <a:lnTo>
                  <a:pt x="4597961" y="5840412"/>
                </a:lnTo>
                <a:lnTo>
                  <a:pt x="4618116" y="5876925"/>
                </a:lnTo>
                <a:lnTo>
                  <a:pt x="4638271" y="5915025"/>
                </a:lnTo>
                <a:lnTo>
                  <a:pt x="4655067" y="5956300"/>
                </a:lnTo>
                <a:lnTo>
                  <a:pt x="4670184" y="6003925"/>
                </a:lnTo>
                <a:lnTo>
                  <a:pt x="4681941" y="6056312"/>
                </a:lnTo>
                <a:lnTo>
                  <a:pt x="4690339" y="6113462"/>
                </a:lnTo>
                <a:lnTo>
                  <a:pt x="4693698" y="6183312"/>
                </a:lnTo>
                <a:lnTo>
                  <a:pt x="4690339" y="6251575"/>
                </a:lnTo>
                <a:lnTo>
                  <a:pt x="4681941" y="6311900"/>
                </a:lnTo>
                <a:lnTo>
                  <a:pt x="4670184" y="6361112"/>
                </a:lnTo>
                <a:lnTo>
                  <a:pt x="4655067" y="6407150"/>
                </a:lnTo>
                <a:lnTo>
                  <a:pt x="4638271" y="6448425"/>
                </a:lnTo>
                <a:lnTo>
                  <a:pt x="4619796" y="6488112"/>
                </a:lnTo>
                <a:lnTo>
                  <a:pt x="4601320" y="6523037"/>
                </a:lnTo>
                <a:lnTo>
                  <a:pt x="4581165" y="6561137"/>
                </a:lnTo>
                <a:lnTo>
                  <a:pt x="4561010" y="6597650"/>
                </a:lnTo>
                <a:lnTo>
                  <a:pt x="4544214" y="6640512"/>
                </a:lnTo>
                <a:lnTo>
                  <a:pt x="4527418" y="6683375"/>
                </a:lnTo>
                <a:lnTo>
                  <a:pt x="4517340" y="6735762"/>
                </a:lnTo>
                <a:lnTo>
                  <a:pt x="4508943" y="6791325"/>
                </a:lnTo>
                <a:lnTo>
                  <a:pt x="4503903" y="6858000"/>
                </a:lnTo>
                <a:lnTo>
                  <a:pt x="1582057" y="6858000"/>
                </a:lnTo>
                <a:lnTo>
                  <a:pt x="42091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B47765B4-4036-4622-8B6B-AB9832B66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693698" cy="6858000"/>
          </a:xfrm>
          <a:custGeom>
            <a:avLst/>
            <a:gdLst>
              <a:gd name="connsiteX0" fmla="*/ 0 w 4693698"/>
              <a:gd name="connsiteY0" fmla="*/ 0 h 6858000"/>
              <a:gd name="connsiteX1" fmla="*/ 420914 w 4693698"/>
              <a:gd name="connsiteY1" fmla="*/ 0 h 6858000"/>
              <a:gd name="connsiteX2" fmla="*/ 1582057 w 4693698"/>
              <a:gd name="connsiteY2" fmla="*/ 0 h 6858000"/>
              <a:gd name="connsiteX3" fmla="*/ 4503903 w 4693698"/>
              <a:gd name="connsiteY3" fmla="*/ 0 h 6858000"/>
              <a:gd name="connsiteX4" fmla="*/ 4508943 w 4693698"/>
              <a:gd name="connsiteY4" fmla="*/ 66675 h 6858000"/>
              <a:gd name="connsiteX5" fmla="*/ 4517340 w 4693698"/>
              <a:gd name="connsiteY5" fmla="*/ 122237 h 6858000"/>
              <a:gd name="connsiteX6" fmla="*/ 4527418 w 4693698"/>
              <a:gd name="connsiteY6" fmla="*/ 174625 h 6858000"/>
              <a:gd name="connsiteX7" fmla="*/ 4544214 w 4693698"/>
              <a:gd name="connsiteY7" fmla="*/ 217487 h 6858000"/>
              <a:gd name="connsiteX8" fmla="*/ 4561010 w 4693698"/>
              <a:gd name="connsiteY8" fmla="*/ 260350 h 6858000"/>
              <a:gd name="connsiteX9" fmla="*/ 4581165 w 4693698"/>
              <a:gd name="connsiteY9" fmla="*/ 296862 h 6858000"/>
              <a:gd name="connsiteX10" fmla="*/ 4601320 w 4693698"/>
              <a:gd name="connsiteY10" fmla="*/ 334962 h 6858000"/>
              <a:gd name="connsiteX11" fmla="*/ 4619796 w 4693698"/>
              <a:gd name="connsiteY11" fmla="*/ 369887 h 6858000"/>
              <a:gd name="connsiteX12" fmla="*/ 4638271 w 4693698"/>
              <a:gd name="connsiteY12" fmla="*/ 409575 h 6858000"/>
              <a:gd name="connsiteX13" fmla="*/ 4655067 w 4693698"/>
              <a:gd name="connsiteY13" fmla="*/ 450850 h 6858000"/>
              <a:gd name="connsiteX14" fmla="*/ 4670184 w 4693698"/>
              <a:gd name="connsiteY14" fmla="*/ 496887 h 6858000"/>
              <a:gd name="connsiteX15" fmla="*/ 4681941 w 4693698"/>
              <a:gd name="connsiteY15" fmla="*/ 546100 h 6858000"/>
              <a:gd name="connsiteX16" fmla="*/ 4690339 w 4693698"/>
              <a:gd name="connsiteY16" fmla="*/ 606425 h 6858000"/>
              <a:gd name="connsiteX17" fmla="*/ 4693698 w 4693698"/>
              <a:gd name="connsiteY17" fmla="*/ 673100 h 6858000"/>
              <a:gd name="connsiteX18" fmla="*/ 4690339 w 4693698"/>
              <a:gd name="connsiteY18" fmla="*/ 744537 h 6858000"/>
              <a:gd name="connsiteX19" fmla="*/ 4681941 w 4693698"/>
              <a:gd name="connsiteY19" fmla="*/ 801687 h 6858000"/>
              <a:gd name="connsiteX20" fmla="*/ 4670184 w 4693698"/>
              <a:gd name="connsiteY20" fmla="*/ 854075 h 6858000"/>
              <a:gd name="connsiteX21" fmla="*/ 4655067 w 4693698"/>
              <a:gd name="connsiteY21" fmla="*/ 901700 h 6858000"/>
              <a:gd name="connsiteX22" fmla="*/ 4638271 w 4693698"/>
              <a:gd name="connsiteY22" fmla="*/ 942975 h 6858000"/>
              <a:gd name="connsiteX23" fmla="*/ 4618116 w 4693698"/>
              <a:gd name="connsiteY23" fmla="*/ 981075 h 6858000"/>
              <a:gd name="connsiteX24" fmla="*/ 4597961 w 4693698"/>
              <a:gd name="connsiteY24" fmla="*/ 1017587 h 6858000"/>
              <a:gd name="connsiteX25" fmla="*/ 4577806 w 4693698"/>
              <a:gd name="connsiteY25" fmla="*/ 1055687 h 6858000"/>
              <a:gd name="connsiteX26" fmla="*/ 4559330 w 4693698"/>
              <a:gd name="connsiteY26" fmla="*/ 1095375 h 6858000"/>
              <a:gd name="connsiteX27" fmla="*/ 4540854 w 4693698"/>
              <a:gd name="connsiteY27" fmla="*/ 1136650 h 6858000"/>
              <a:gd name="connsiteX28" fmla="*/ 4525739 w 4693698"/>
              <a:gd name="connsiteY28" fmla="*/ 1182687 h 6858000"/>
              <a:gd name="connsiteX29" fmla="*/ 4515661 w 4693698"/>
              <a:gd name="connsiteY29" fmla="*/ 1235075 h 6858000"/>
              <a:gd name="connsiteX30" fmla="*/ 4505583 w 4693698"/>
              <a:gd name="connsiteY30" fmla="*/ 1295400 h 6858000"/>
              <a:gd name="connsiteX31" fmla="*/ 4503903 w 4693698"/>
              <a:gd name="connsiteY31" fmla="*/ 1363662 h 6858000"/>
              <a:gd name="connsiteX32" fmla="*/ 4505583 w 4693698"/>
              <a:gd name="connsiteY32" fmla="*/ 1431925 h 6858000"/>
              <a:gd name="connsiteX33" fmla="*/ 4515661 w 4693698"/>
              <a:gd name="connsiteY33" fmla="*/ 1492250 h 6858000"/>
              <a:gd name="connsiteX34" fmla="*/ 4525739 w 4693698"/>
              <a:gd name="connsiteY34" fmla="*/ 1544637 h 6858000"/>
              <a:gd name="connsiteX35" fmla="*/ 4540854 w 4693698"/>
              <a:gd name="connsiteY35" fmla="*/ 1589087 h 6858000"/>
              <a:gd name="connsiteX36" fmla="*/ 4559330 w 4693698"/>
              <a:gd name="connsiteY36" fmla="*/ 1631950 h 6858000"/>
              <a:gd name="connsiteX37" fmla="*/ 4577806 w 4693698"/>
              <a:gd name="connsiteY37" fmla="*/ 1671637 h 6858000"/>
              <a:gd name="connsiteX38" fmla="*/ 4597961 w 4693698"/>
              <a:gd name="connsiteY38" fmla="*/ 1708150 h 6858000"/>
              <a:gd name="connsiteX39" fmla="*/ 4618116 w 4693698"/>
              <a:gd name="connsiteY39" fmla="*/ 1743075 h 6858000"/>
              <a:gd name="connsiteX40" fmla="*/ 4638271 w 4693698"/>
              <a:gd name="connsiteY40" fmla="*/ 1782762 h 6858000"/>
              <a:gd name="connsiteX41" fmla="*/ 4655067 w 4693698"/>
              <a:gd name="connsiteY41" fmla="*/ 1824037 h 6858000"/>
              <a:gd name="connsiteX42" fmla="*/ 4670184 w 4693698"/>
              <a:gd name="connsiteY42" fmla="*/ 1870075 h 6858000"/>
              <a:gd name="connsiteX43" fmla="*/ 4681941 w 4693698"/>
              <a:gd name="connsiteY43" fmla="*/ 1922462 h 6858000"/>
              <a:gd name="connsiteX44" fmla="*/ 4690339 w 4693698"/>
              <a:gd name="connsiteY44" fmla="*/ 1982787 h 6858000"/>
              <a:gd name="connsiteX45" fmla="*/ 4693698 w 4693698"/>
              <a:gd name="connsiteY45" fmla="*/ 2051050 h 6858000"/>
              <a:gd name="connsiteX46" fmla="*/ 4690339 w 4693698"/>
              <a:gd name="connsiteY46" fmla="*/ 2119312 h 6858000"/>
              <a:gd name="connsiteX47" fmla="*/ 4681941 w 4693698"/>
              <a:gd name="connsiteY47" fmla="*/ 2179637 h 6858000"/>
              <a:gd name="connsiteX48" fmla="*/ 4670184 w 4693698"/>
              <a:gd name="connsiteY48" fmla="*/ 2232025 h 6858000"/>
              <a:gd name="connsiteX49" fmla="*/ 4655067 w 4693698"/>
              <a:gd name="connsiteY49" fmla="*/ 2278062 h 6858000"/>
              <a:gd name="connsiteX50" fmla="*/ 4638271 w 4693698"/>
              <a:gd name="connsiteY50" fmla="*/ 2319337 h 6858000"/>
              <a:gd name="connsiteX51" fmla="*/ 4618116 w 4693698"/>
              <a:gd name="connsiteY51" fmla="*/ 2359025 h 6858000"/>
              <a:gd name="connsiteX52" fmla="*/ 4597961 w 4693698"/>
              <a:gd name="connsiteY52" fmla="*/ 2395537 h 6858000"/>
              <a:gd name="connsiteX53" fmla="*/ 4577806 w 4693698"/>
              <a:gd name="connsiteY53" fmla="*/ 2433637 h 6858000"/>
              <a:gd name="connsiteX54" fmla="*/ 4559330 w 4693698"/>
              <a:gd name="connsiteY54" fmla="*/ 2471737 h 6858000"/>
              <a:gd name="connsiteX55" fmla="*/ 4540854 w 4693698"/>
              <a:gd name="connsiteY55" fmla="*/ 2513012 h 6858000"/>
              <a:gd name="connsiteX56" fmla="*/ 4525739 w 4693698"/>
              <a:gd name="connsiteY56" fmla="*/ 2560637 h 6858000"/>
              <a:gd name="connsiteX57" fmla="*/ 4515661 w 4693698"/>
              <a:gd name="connsiteY57" fmla="*/ 2613025 h 6858000"/>
              <a:gd name="connsiteX58" fmla="*/ 4505583 w 4693698"/>
              <a:gd name="connsiteY58" fmla="*/ 2671762 h 6858000"/>
              <a:gd name="connsiteX59" fmla="*/ 4503903 w 4693698"/>
              <a:gd name="connsiteY59" fmla="*/ 2741612 h 6858000"/>
              <a:gd name="connsiteX60" fmla="*/ 4505583 w 4693698"/>
              <a:gd name="connsiteY60" fmla="*/ 2809875 h 6858000"/>
              <a:gd name="connsiteX61" fmla="*/ 4515661 w 4693698"/>
              <a:gd name="connsiteY61" fmla="*/ 2868612 h 6858000"/>
              <a:gd name="connsiteX62" fmla="*/ 4525739 w 4693698"/>
              <a:gd name="connsiteY62" fmla="*/ 2922587 h 6858000"/>
              <a:gd name="connsiteX63" fmla="*/ 4540854 w 4693698"/>
              <a:gd name="connsiteY63" fmla="*/ 2967037 h 6858000"/>
              <a:gd name="connsiteX64" fmla="*/ 4559330 w 4693698"/>
              <a:gd name="connsiteY64" fmla="*/ 3009900 h 6858000"/>
              <a:gd name="connsiteX65" fmla="*/ 4577806 w 4693698"/>
              <a:gd name="connsiteY65" fmla="*/ 3046412 h 6858000"/>
              <a:gd name="connsiteX66" fmla="*/ 4597961 w 4693698"/>
              <a:gd name="connsiteY66" fmla="*/ 3084512 h 6858000"/>
              <a:gd name="connsiteX67" fmla="*/ 4618116 w 4693698"/>
              <a:gd name="connsiteY67" fmla="*/ 3121025 h 6858000"/>
              <a:gd name="connsiteX68" fmla="*/ 4638271 w 4693698"/>
              <a:gd name="connsiteY68" fmla="*/ 3160712 h 6858000"/>
              <a:gd name="connsiteX69" fmla="*/ 4655067 w 4693698"/>
              <a:gd name="connsiteY69" fmla="*/ 3201987 h 6858000"/>
              <a:gd name="connsiteX70" fmla="*/ 4670184 w 4693698"/>
              <a:gd name="connsiteY70" fmla="*/ 3248025 h 6858000"/>
              <a:gd name="connsiteX71" fmla="*/ 4681941 w 4693698"/>
              <a:gd name="connsiteY71" fmla="*/ 3300412 h 6858000"/>
              <a:gd name="connsiteX72" fmla="*/ 4690339 w 4693698"/>
              <a:gd name="connsiteY72" fmla="*/ 3360737 h 6858000"/>
              <a:gd name="connsiteX73" fmla="*/ 4693698 w 4693698"/>
              <a:gd name="connsiteY73" fmla="*/ 3427412 h 6858000"/>
              <a:gd name="connsiteX74" fmla="*/ 4690339 w 4693698"/>
              <a:gd name="connsiteY74" fmla="*/ 3497262 h 6858000"/>
              <a:gd name="connsiteX75" fmla="*/ 4681941 w 4693698"/>
              <a:gd name="connsiteY75" fmla="*/ 3557587 h 6858000"/>
              <a:gd name="connsiteX76" fmla="*/ 4670184 w 4693698"/>
              <a:gd name="connsiteY76" fmla="*/ 3609975 h 6858000"/>
              <a:gd name="connsiteX77" fmla="*/ 4655067 w 4693698"/>
              <a:gd name="connsiteY77" fmla="*/ 3656012 h 6858000"/>
              <a:gd name="connsiteX78" fmla="*/ 4638271 w 4693698"/>
              <a:gd name="connsiteY78" fmla="*/ 3697287 h 6858000"/>
              <a:gd name="connsiteX79" fmla="*/ 4618116 w 4693698"/>
              <a:gd name="connsiteY79" fmla="*/ 3736975 h 6858000"/>
              <a:gd name="connsiteX80" fmla="*/ 4577806 w 4693698"/>
              <a:gd name="connsiteY80" fmla="*/ 3811587 h 6858000"/>
              <a:gd name="connsiteX81" fmla="*/ 4559330 w 4693698"/>
              <a:gd name="connsiteY81" fmla="*/ 3848100 h 6858000"/>
              <a:gd name="connsiteX82" fmla="*/ 4540854 w 4693698"/>
              <a:gd name="connsiteY82" fmla="*/ 3890962 h 6858000"/>
              <a:gd name="connsiteX83" fmla="*/ 4525739 w 4693698"/>
              <a:gd name="connsiteY83" fmla="*/ 3935412 h 6858000"/>
              <a:gd name="connsiteX84" fmla="*/ 4515661 w 4693698"/>
              <a:gd name="connsiteY84" fmla="*/ 3987800 h 6858000"/>
              <a:gd name="connsiteX85" fmla="*/ 4505583 w 4693698"/>
              <a:gd name="connsiteY85" fmla="*/ 4048125 h 6858000"/>
              <a:gd name="connsiteX86" fmla="*/ 4503903 w 4693698"/>
              <a:gd name="connsiteY86" fmla="*/ 4116387 h 6858000"/>
              <a:gd name="connsiteX87" fmla="*/ 4505583 w 4693698"/>
              <a:gd name="connsiteY87" fmla="*/ 4186237 h 6858000"/>
              <a:gd name="connsiteX88" fmla="*/ 4515661 w 4693698"/>
              <a:gd name="connsiteY88" fmla="*/ 4244975 h 6858000"/>
              <a:gd name="connsiteX89" fmla="*/ 4525739 w 4693698"/>
              <a:gd name="connsiteY89" fmla="*/ 4297362 h 6858000"/>
              <a:gd name="connsiteX90" fmla="*/ 4540854 w 4693698"/>
              <a:gd name="connsiteY90" fmla="*/ 4343400 h 6858000"/>
              <a:gd name="connsiteX91" fmla="*/ 4559330 w 4693698"/>
              <a:gd name="connsiteY91" fmla="*/ 4386262 h 6858000"/>
              <a:gd name="connsiteX92" fmla="*/ 4577806 w 4693698"/>
              <a:gd name="connsiteY92" fmla="*/ 4424362 h 6858000"/>
              <a:gd name="connsiteX93" fmla="*/ 4618116 w 4693698"/>
              <a:gd name="connsiteY93" fmla="*/ 4498975 h 6858000"/>
              <a:gd name="connsiteX94" fmla="*/ 4638271 w 4693698"/>
              <a:gd name="connsiteY94" fmla="*/ 4537075 h 6858000"/>
              <a:gd name="connsiteX95" fmla="*/ 4655067 w 4693698"/>
              <a:gd name="connsiteY95" fmla="*/ 4579937 h 6858000"/>
              <a:gd name="connsiteX96" fmla="*/ 4670184 w 4693698"/>
              <a:gd name="connsiteY96" fmla="*/ 4625975 h 6858000"/>
              <a:gd name="connsiteX97" fmla="*/ 4681941 w 4693698"/>
              <a:gd name="connsiteY97" fmla="*/ 4678362 h 6858000"/>
              <a:gd name="connsiteX98" fmla="*/ 4690339 w 4693698"/>
              <a:gd name="connsiteY98" fmla="*/ 4738687 h 6858000"/>
              <a:gd name="connsiteX99" fmla="*/ 4693698 w 4693698"/>
              <a:gd name="connsiteY99" fmla="*/ 4806950 h 6858000"/>
              <a:gd name="connsiteX100" fmla="*/ 4690339 w 4693698"/>
              <a:gd name="connsiteY100" fmla="*/ 4875212 h 6858000"/>
              <a:gd name="connsiteX101" fmla="*/ 4681941 w 4693698"/>
              <a:gd name="connsiteY101" fmla="*/ 4935537 h 6858000"/>
              <a:gd name="connsiteX102" fmla="*/ 4670184 w 4693698"/>
              <a:gd name="connsiteY102" fmla="*/ 4987925 h 6858000"/>
              <a:gd name="connsiteX103" fmla="*/ 4655067 w 4693698"/>
              <a:gd name="connsiteY103" fmla="*/ 5033962 h 6858000"/>
              <a:gd name="connsiteX104" fmla="*/ 4638271 w 4693698"/>
              <a:gd name="connsiteY104" fmla="*/ 5075237 h 6858000"/>
              <a:gd name="connsiteX105" fmla="*/ 4618116 w 4693698"/>
              <a:gd name="connsiteY105" fmla="*/ 5114925 h 6858000"/>
              <a:gd name="connsiteX106" fmla="*/ 4597961 w 4693698"/>
              <a:gd name="connsiteY106" fmla="*/ 5149850 h 6858000"/>
              <a:gd name="connsiteX107" fmla="*/ 4577806 w 4693698"/>
              <a:gd name="connsiteY107" fmla="*/ 5186362 h 6858000"/>
              <a:gd name="connsiteX108" fmla="*/ 4559330 w 4693698"/>
              <a:gd name="connsiteY108" fmla="*/ 5226050 h 6858000"/>
              <a:gd name="connsiteX109" fmla="*/ 4540854 w 4693698"/>
              <a:gd name="connsiteY109" fmla="*/ 5268912 h 6858000"/>
              <a:gd name="connsiteX110" fmla="*/ 4525739 w 4693698"/>
              <a:gd name="connsiteY110" fmla="*/ 5313362 h 6858000"/>
              <a:gd name="connsiteX111" fmla="*/ 4515661 w 4693698"/>
              <a:gd name="connsiteY111" fmla="*/ 5365750 h 6858000"/>
              <a:gd name="connsiteX112" fmla="*/ 4505583 w 4693698"/>
              <a:gd name="connsiteY112" fmla="*/ 5426075 h 6858000"/>
              <a:gd name="connsiteX113" fmla="*/ 4503903 w 4693698"/>
              <a:gd name="connsiteY113" fmla="*/ 5494337 h 6858000"/>
              <a:gd name="connsiteX114" fmla="*/ 4505583 w 4693698"/>
              <a:gd name="connsiteY114" fmla="*/ 5562600 h 6858000"/>
              <a:gd name="connsiteX115" fmla="*/ 4515661 w 4693698"/>
              <a:gd name="connsiteY115" fmla="*/ 5622925 h 6858000"/>
              <a:gd name="connsiteX116" fmla="*/ 4525739 w 4693698"/>
              <a:gd name="connsiteY116" fmla="*/ 5675312 h 6858000"/>
              <a:gd name="connsiteX117" fmla="*/ 4540854 w 4693698"/>
              <a:gd name="connsiteY117" fmla="*/ 5721350 h 6858000"/>
              <a:gd name="connsiteX118" fmla="*/ 4559330 w 4693698"/>
              <a:gd name="connsiteY118" fmla="*/ 5762625 h 6858000"/>
              <a:gd name="connsiteX119" fmla="*/ 4577806 w 4693698"/>
              <a:gd name="connsiteY119" fmla="*/ 5802312 h 6858000"/>
              <a:gd name="connsiteX120" fmla="*/ 4597961 w 4693698"/>
              <a:gd name="connsiteY120" fmla="*/ 5840412 h 6858000"/>
              <a:gd name="connsiteX121" fmla="*/ 4618116 w 4693698"/>
              <a:gd name="connsiteY121" fmla="*/ 5876925 h 6858000"/>
              <a:gd name="connsiteX122" fmla="*/ 4638271 w 4693698"/>
              <a:gd name="connsiteY122" fmla="*/ 5915025 h 6858000"/>
              <a:gd name="connsiteX123" fmla="*/ 4655067 w 4693698"/>
              <a:gd name="connsiteY123" fmla="*/ 5956300 h 6858000"/>
              <a:gd name="connsiteX124" fmla="*/ 4670184 w 4693698"/>
              <a:gd name="connsiteY124" fmla="*/ 6003925 h 6858000"/>
              <a:gd name="connsiteX125" fmla="*/ 4681941 w 4693698"/>
              <a:gd name="connsiteY125" fmla="*/ 6056312 h 6858000"/>
              <a:gd name="connsiteX126" fmla="*/ 4690339 w 4693698"/>
              <a:gd name="connsiteY126" fmla="*/ 6113462 h 6858000"/>
              <a:gd name="connsiteX127" fmla="*/ 4693698 w 4693698"/>
              <a:gd name="connsiteY127" fmla="*/ 6183312 h 6858000"/>
              <a:gd name="connsiteX128" fmla="*/ 4690339 w 4693698"/>
              <a:gd name="connsiteY128" fmla="*/ 6251575 h 6858000"/>
              <a:gd name="connsiteX129" fmla="*/ 4681941 w 4693698"/>
              <a:gd name="connsiteY129" fmla="*/ 6311900 h 6858000"/>
              <a:gd name="connsiteX130" fmla="*/ 4670184 w 4693698"/>
              <a:gd name="connsiteY130" fmla="*/ 6361112 h 6858000"/>
              <a:gd name="connsiteX131" fmla="*/ 4655067 w 4693698"/>
              <a:gd name="connsiteY131" fmla="*/ 6407150 h 6858000"/>
              <a:gd name="connsiteX132" fmla="*/ 4638271 w 4693698"/>
              <a:gd name="connsiteY132" fmla="*/ 6448425 h 6858000"/>
              <a:gd name="connsiteX133" fmla="*/ 4619796 w 4693698"/>
              <a:gd name="connsiteY133" fmla="*/ 6488112 h 6858000"/>
              <a:gd name="connsiteX134" fmla="*/ 4601320 w 4693698"/>
              <a:gd name="connsiteY134" fmla="*/ 6523037 h 6858000"/>
              <a:gd name="connsiteX135" fmla="*/ 4581165 w 4693698"/>
              <a:gd name="connsiteY135" fmla="*/ 6561137 h 6858000"/>
              <a:gd name="connsiteX136" fmla="*/ 4561010 w 4693698"/>
              <a:gd name="connsiteY136" fmla="*/ 6597650 h 6858000"/>
              <a:gd name="connsiteX137" fmla="*/ 4544214 w 4693698"/>
              <a:gd name="connsiteY137" fmla="*/ 6640512 h 6858000"/>
              <a:gd name="connsiteX138" fmla="*/ 4527418 w 4693698"/>
              <a:gd name="connsiteY138" fmla="*/ 6683375 h 6858000"/>
              <a:gd name="connsiteX139" fmla="*/ 4517340 w 4693698"/>
              <a:gd name="connsiteY139" fmla="*/ 6735762 h 6858000"/>
              <a:gd name="connsiteX140" fmla="*/ 4508943 w 4693698"/>
              <a:gd name="connsiteY140" fmla="*/ 6791325 h 6858000"/>
              <a:gd name="connsiteX141" fmla="*/ 4503903 w 4693698"/>
              <a:gd name="connsiteY141" fmla="*/ 6858000 h 6858000"/>
              <a:gd name="connsiteX142" fmla="*/ 1582057 w 4693698"/>
              <a:gd name="connsiteY142" fmla="*/ 6858000 h 6858000"/>
              <a:gd name="connsiteX143" fmla="*/ 420914 w 4693698"/>
              <a:gd name="connsiteY143" fmla="*/ 6858000 h 6858000"/>
              <a:gd name="connsiteX144" fmla="*/ 0 w 4693698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693698" h="6858000">
                <a:moveTo>
                  <a:pt x="0" y="0"/>
                </a:moveTo>
                <a:lnTo>
                  <a:pt x="420914" y="0"/>
                </a:lnTo>
                <a:lnTo>
                  <a:pt x="1582057" y="0"/>
                </a:lnTo>
                <a:lnTo>
                  <a:pt x="4503903" y="0"/>
                </a:lnTo>
                <a:lnTo>
                  <a:pt x="4508943" y="66675"/>
                </a:lnTo>
                <a:lnTo>
                  <a:pt x="4517340" y="122237"/>
                </a:lnTo>
                <a:lnTo>
                  <a:pt x="4527418" y="174625"/>
                </a:lnTo>
                <a:lnTo>
                  <a:pt x="4544214" y="217487"/>
                </a:lnTo>
                <a:lnTo>
                  <a:pt x="4561010" y="260350"/>
                </a:lnTo>
                <a:lnTo>
                  <a:pt x="4581165" y="296862"/>
                </a:lnTo>
                <a:lnTo>
                  <a:pt x="4601320" y="334962"/>
                </a:lnTo>
                <a:lnTo>
                  <a:pt x="4619796" y="369887"/>
                </a:lnTo>
                <a:lnTo>
                  <a:pt x="4638271" y="409575"/>
                </a:lnTo>
                <a:lnTo>
                  <a:pt x="4655067" y="450850"/>
                </a:lnTo>
                <a:lnTo>
                  <a:pt x="4670184" y="496887"/>
                </a:lnTo>
                <a:lnTo>
                  <a:pt x="4681941" y="546100"/>
                </a:lnTo>
                <a:lnTo>
                  <a:pt x="4690339" y="606425"/>
                </a:lnTo>
                <a:lnTo>
                  <a:pt x="4693698" y="673100"/>
                </a:lnTo>
                <a:lnTo>
                  <a:pt x="4690339" y="744537"/>
                </a:lnTo>
                <a:lnTo>
                  <a:pt x="4681941" y="801687"/>
                </a:lnTo>
                <a:lnTo>
                  <a:pt x="4670184" y="854075"/>
                </a:lnTo>
                <a:lnTo>
                  <a:pt x="4655067" y="901700"/>
                </a:lnTo>
                <a:lnTo>
                  <a:pt x="4638271" y="942975"/>
                </a:lnTo>
                <a:lnTo>
                  <a:pt x="4618116" y="981075"/>
                </a:lnTo>
                <a:lnTo>
                  <a:pt x="4597961" y="1017587"/>
                </a:lnTo>
                <a:lnTo>
                  <a:pt x="4577806" y="1055687"/>
                </a:lnTo>
                <a:lnTo>
                  <a:pt x="4559330" y="1095375"/>
                </a:lnTo>
                <a:lnTo>
                  <a:pt x="4540854" y="1136650"/>
                </a:lnTo>
                <a:lnTo>
                  <a:pt x="4525739" y="1182687"/>
                </a:lnTo>
                <a:lnTo>
                  <a:pt x="4515661" y="1235075"/>
                </a:lnTo>
                <a:lnTo>
                  <a:pt x="4505583" y="1295400"/>
                </a:lnTo>
                <a:lnTo>
                  <a:pt x="4503903" y="1363662"/>
                </a:lnTo>
                <a:lnTo>
                  <a:pt x="4505583" y="1431925"/>
                </a:lnTo>
                <a:lnTo>
                  <a:pt x="4515661" y="1492250"/>
                </a:lnTo>
                <a:lnTo>
                  <a:pt x="4525739" y="1544637"/>
                </a:lnTo>
                <a:lnTo>
                  <a:pt x="4540854" y="1589087"/>
                </a:lnTo>
                <a:lnTo>
                  <a:pt x="4559330" y="1631950"/>
                </a:lnTo>
                <a:lnTo>
                  <a:pt x="4577806" y="1671637"/>
                </a:lnTo>
                <a:lnTo>
                  <a:pt x="4597961" y="1708150"/>
                </a:lnTo>
                <a:lnTo>
                  <a:pt x="4618116" y="1743075"/>
                </a:lnTo>
                <a:lnTo>
                  <a:pt x="4638271" y="1782762"/>
                </a:lnTo>
                <a:lnTo>
                  <a:pt x="4655067" y="1824037"/>
                </a:lnTo>
                <a:lnTo>
                  <a:pt x="4670184" y="1870075"/>
                </a:lnTo>
                <a:lnTo>
                  <a:pt x="4681941" y="1922462"/>
                </a:lnTo>
                <a:lnTo>
                  <a:pt x="4690339" y="1982787"/>
                </a:lnTo>
                <a:lnTo>
                  <a:pt x="4693698" y="2051050"/>
                </a:lnTo>
                <a:lnTo>
                  <a:pt x="4690339" y="2119312"/>
                </a:lnTo>
                <a:lnTo>
                  <a:pt x="4681941" y="2179637"/>
                </a:lnTo>
                <a:lnTo>
                  <a:pt x="4670184" y="2232025"/>
                </a:lnTo>
                <a:lnTo>
                  <a:pt x="4655067" y="2278062"/>
                </a:lnTo>
                <a:lnTo>
                  <a:pt x="4638271" y="2319337"/>
                </a:lnTo>
                <a:lnTo>
                  <a:pt x="4618116" y="2359025"/>
                </a:lnTo>
                <a:lnTo>
                  <a:pt x="4597961" y="2395537"/>
                </a:lnTo>
                <a:lnTo>
                  <a:pt x="4577806" y="2433637"/>
                </a:lnTo>
                <a:lnTo>
                  <a:pt x="4559330" y="2471737"/>
                </a:lnTo>
                <a:lnTo>
                  <a:pt x="4540854" y="2513012"/>
                </a:lnTo>
                <a:lnTo>
                  <a:pt x="4525739" y="2560637"/>
                </a:lnTo>
                <a:lnTo>
                  <a:pt x="4515661" y="2613025"/>
                </a:lnTo>
                <a:lnTo>
                  <a:pt x="4505583" y="2671762"/>
                </a:lnTo>
                <a:lnTo>
                  <a:pt x="4503903" y="2741612"/>
                </a:lnTo>
                <a:lnTo>
                  <a:pt x="4505583" y="2809875"/>
                </a:lnTo>
                <a:lnTo>
                  <a:pt x="4515661" y="2868612"/>
                </a:lnTo>
                <a:lnTo>
                  <a:pt x="4525739" y="2922587"/>
                </a:lnTo>
                <a:lnTo>
                  <a:pt x="4540854" y="2967037"/>
                </a:lnTo>
                <a:lnTo>
                  <a:pt x="4559330" y="3009900"/>
                </a:lnTo>
                <a:lnTo>
                  <a:pt x="4577806" y="3046412"/>
                </a:lnTo>
                <a:lnTo>
                  <a:pt x="4597961" y="3084512"/>
                </a:lnTo>
                <a:lnTo>
                  <a:pt x="4618116" y="3121025"/>
                </a:lnTo>
                <a:lnTo>
                  <a:pt x="4638271" y="3160712"/>
                </a:lnTo>
                <a:lnTo>
                  <a:pt x="4655067" y="3201987"/>
                </a:lnTo>
                <a:lnTo>
                  <a:pt x="4670184" y="3248025"/>
                </a:lnTo>
                <a:lnTo>
                  <a:pt x="4681941" y="3300412"/>
                </a:lnTo>
                <a:lnTo>
                  <a:pt x="4690339" y="3360737"/>
                </a:lnTo>
                <a:lnTo>
                  <a:pt x="4693698" y="3427412"/>
                </a:lnTo>
                <a:lnTo>
                  <a:pt x="4690339" y="3497262"/>
                </a:lnTo>
                <a:lnTo>
                  <a:pt x="4681941" y="3557587"/>
                </a:lnTo>
                <a:lnTo>
                  <a:pt x="4670184" y="3609975"/>
                </a:lnTo>
                <a:lnTo>
                  <a:pt x="4655067" y="3656012"/>
                </a:lnTo>
                <a:lnTo>
                  <a:pt x="4638271" y="3697287"/>
                </a:lnTo>
                <a:lnTo>
                  <a:pt x="4618116" y="3736975"/>
                </a:lnTo>
                <a:lnTo>
                  <a:pt x="4577806" y="3811587"/>
                </a:lnTo>
                <a:lnTo>
                  <a:pt x="4559330" y="3848100"/>
                </a:lnTo>
                <a:lnTo>
                  <a:pt x="4540854" y="3890962"/>
                </a:lnTo>
                <a:lnTo>
                  <a:pt x="4525739" y="3935412"/>
                </a:lnTo>
                <a:lnTo>
                  <a:pt x="4515661" y="3987800"/>
                </a:lnTo>
                <a:lnTo>
                  <a:pt x="4505583" y="4048125"/>
                </a:lnTo>
                <a:lnTo>
                  <a:pt x="4503903" y="4116387"/>
                </a:lnTo>
                <a:lnTo>
                  <a:pt x="4505583" y="4186237"/>
                </a:lnTo>
                <a:lnTo>
                  <a:pt x="4515661" y="4244975"/>
                </a:lnTo>
                <a:lnTo>
                  <a:pt x="4525739" y="4297362"/>
                </a:lnTo>
                <a:lnTo>
                  <a:pt x="4540854" y="4343400"/>
                </a:lnTo>
                <a:lnTo>
                  <a:pt x="4559330" y="4386262"/>
                </a:lnTo>
                <a:lnTo>
                  <a:pt x="4577806" y="4424362"/>
                </a:lnTo>
                <a:lnTo>
                  <a:pt x="4618116" y="4498975"/>
                </a:lnTo>
                <a:lnTo>
                  <a:pt x="4638271" y="4537075"/>
                </a:lnTo>
                <a:lnTo>
                  <a:pt x="4655067" y="4579937"/>
                </a:lnTo>
                <a:lnTo>
                  <a:pt x="4670184" y="4625975"/>
                </a:lnTo>
                <a:lnTo>
                  <a:pt x="4681941" y="4678362"/>
                </a:lnTo>
                <a:lnTo>
                  <a:pt x="4690339" y="4738687"/>
                </a:lnTo>
                <a:lnTo>
                  <a:pt x="4693698" y="4806950"/>
                </a:lnTo>
                <a:lnTo>
                  <a:pt x="4690339" y="4875212"/>
                </a:lnTo>
                <a:lnTo>
                  <a:pt x="4681941" y="4935537"/>
                </a:lnTo>
                <a:lnTo>
                  <a:pt x="4670184" y="4987925"/>
                </a:lnTo>
                <a:lnTo>
                  <a:pt x="4655067" y="5033962"/>
                </a:lnTo>
                <a:lnTo>
                  <a:pt x="4638271" y="5075237"/>
                </a:lnTo>
                <a:lnTo>
                  <a:pt x="4618116" y="5114925"/>
                </a:lnTo>
                <a:lnTo>
                  <a:pt x="4597961" y="5149850"/>
                </a:lnTo>
                <a:lnTo>
                  <a:pt x="4577806" y="5186362"/>
                </a:lnTo>
                <a:lnTo>
                  <a:pt x="4559330" y="5226050"/>
                </a:lnTo>
                <a:lnTo>
                  <a:pt x="4540854" y="5268912"/>
                </a:lnTo>
                <a:lnTo>
                  <a:pt x="4525739" y="5313362"/>
                </a:lnTo>
                <a:lnTo>
                  <a:pt x="4515661" y="5365750"/>
                </a:lnTo>
                <a:lnTo>
                  <a:pt x="4505583" y="5426075"/>
                </a:lnTo>
                <a:lnTo>
                  <a:pt x="4503903" y="5494337"/>
                </a:lnTo>
                <a:lnTo>
                  <a:pt x="4505583" y="5562600"/>
                </a:lnTo>
                <a:lnTo>
                  <a:pt x="4515661" y="5622925"/>
                </a:lnTo>
                <a:lnTo>
                  <a:pt x="4525739" y="5675312"/>
                </a:lnTo>
                <a:lnTo>
                  <a:pt x="4540854" y="5721350"/>
                </a:lnTo>
                <a:lnTo>
                  <a:pt x="4559330" y="5762625"/>
                </a:lnTo>
                <a:lnTo>
                  <a:pt x="4577806" y="5802312"/>
                </a:lnTo>
                <a:lnTo>
                  <a:pt x="4597961" y="5840412"/>
                </a:lnTo>
                <a:lnTo>
                  <a:pt x="4618116" y="5876925"/>
                </a:lnTo>
                <a:lnTo>
                  <a:pt x="4638271" y="5915025"/>
                </a:lnTo>
                <a:lnTo>
                  <a:pt x="4655067" y="5956300"/>
                </a:lnTo>
                <a:lnTo>
                  <a:pt x="4670184" y="6003925"/>
                </a:lnTo>
                <a:lnTo>
                  <a:pt x="4681941" y="6056312"/>
                </a:lnTo>
                <a:lnTo>
                  <a:pt x="4690339" y="6113462"/>
                </a:lnTo>
                <a:lnTo>
                  <a:pt x="4693698" y="6183312"/>
                </a:lnTo>
                <a:lnTo>
                  <a:pt x="4690339" y="6251575"/>
                </a:lnTo>
                <a:lnTo>
                  <a:pt x="4681941" y="6311900"/>
                </a:lnTo>
                <a:lnTo>
                  <a:pt x="4670184" y="6361112"/>
                </a:lnTo>
                <a:lnTo>
                  <a:pt x="4655067" y="6407150"/>
                </a:lnTo>
                <a:lnTo>
                  <a:pt x="4638271" y="6448425"/>
                </a:lnTo>
                <a:lnTo>
                  <a:pt x="4619796" y="6488112"/>
                </a:lnTo>
                <a:lnTo>
                  <a:pt x="4601320" y="6523037"/>
                </a:lnTo>
                <a:lnTo>
                  <a:pt x="4581165" y="6561137"/>
                </a:lnTo>
                <a:lnTo>
                  <a:pt x="4561010" y="6597650"/>
                </a:lnTo>
                <a:lnTo>
                  <a:pt x="4544214" y="6640512"/>
                </a:lnTo>
                <a:lnTo>
                  <a:pt x="4527418" y="6683375"/>
                </a:lnTo>
                <a:lnTo>
                  <a:pt x="4517340" y="6735762"/>
                </a:lnTo>
                <a:lnTo>
                  <a:pt x="4508943" y="6791325"/>
                </a:lnTo>
                <a:lnTo>
                  <a:pt x="4503903" y="6858000"/>
                </a:lnTo>
                <a:lnTo>
                  <a:pt x="1582057" y="6858000"/>
                </a:lnTo>
                <a:lnTo>
                  <a:pt x="42091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EC0741-5923-A7ED-D46C-945BC51F3BA7}"/>
              </a:ext>
            </a:extLst>
          </p:cNvPr>
          <p:cNvSpPr txBox="1"/>
          <p:nvPr/>
        </p:nvSpPr>
        <p:spPr>
          <a:xfrm>
            <a:off x="765051" y="662400"/>
            <a:ext cx="3384000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u="sng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Direct partner support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E1839E-0E52-F035-F316-8BEAFDCB19C2}"/>
              </a:ext>
            </a:extLst>
          </p:cNvPr>
          <p:cNvSpPr txBox="1"/>
          <p:nvPr/>
        </p:nvSpPr>
        <p:spPr>
          <a:xfrm>
            <a:off x="765051" y="2286000"/>
            <a:ext cx="3384000" cy="384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alpha val="60000"/>
                  </a:schemeClr>
                </a:solidFill>
              </a:rPr>
              <a:t>Facilities that do not have medical directors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alpha val="60000"/>
                  </a:schemeClr>
                </a:solidFill>
              </a:rPr>
              <a:t>Group Homes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alpha val="60000"/>
                  </a:schemeClr>
                </a:solidFill>
              </a:rPr>
              <a:t>Adult Foster Care Homes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>
                  <a:alpha val="60000"/>
                </a:schemeClr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>
                  <a:alpha val="60000"/>
                </a:schemeClr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bg1">
                    <a:alpha val="60000"/>
                  </a:schemeClr>
                </a:solidFill>
              </a:rPr>
              <a:t>Backup support for other regions when the medical director is away.</a:t>
            </a:r>
          </a:p>
        </p:txBody>
      </p:sp>
    </p:spTree>
    <p:extLst>
      <p:ext uri="{BB962C8B-B14F-4D97-AF65-F5344CB8AC3E}">
        <p14:creationId xmlns:p14="http://schemas.microsoft.com/office/powerpoint/2010/main" val="1610457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F7663A-76DA-59E5-D8D6-4DF07F0BCE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0"/>
            <a:ext cx="12252960" cy="69095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8AF610-9C1A-46C3-13E4-0972E9A1A555}"/>
              </a:ext>
            </a:extLst>
          </p:cNvPr>
          <p:cNvSpPr txBox="1"/>
          <p:nvPr/>
        </p:nvSpPr>
        <p:spPr>
          <a:xfrm>
            <a:off x="527762" y="545061"/>
            <a:ext cx="6036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/>
              <a:t>Press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2D8FB3-F519-F4AE-D07D-F917D0150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329" y="1608936"/>
            <a:ext cx="3935438" cy="49368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CF45AE-5698-E9D0-DC38-A246E82AAD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1491" y="3000297"/>
            <a:ext cx="6723093" cy="19156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51C5A8-EAE7-FD5A-E657-95EAFDC16A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7158" y="755876"/>
            <a:ext cx="4765880" cy="18301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802641-3EAE-D650-858E-E320EB93AE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2479" y="4633552"/>
            <a:ext cx="4206782" cy="218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8725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F7663A-76DA-59E5-D8D6-4DF07F0BCE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2"/>
          <a:stretch/>
        </p:blipFill>
        <p:spPr>
          <a:xfrm>
            <a:off x="-1" y="-30"/>
            <a:ext cx="12192000" cy="68559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BB70EF-A576-AEFC-B268-D6C224528EB3}"/>
              </a:ext>
            </a:extLst>
          </p:cNvPr>
          <p:cNvSpPr txBox="1"/>
          <p:nvPr/>
        </p:nvSpPr>
        <p:spPr>
          <a:xfrm>
            <a:off x="677308" y="1083217"/>
            <a:ext cx="4666470" cy="20763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Medical Director to Medical Director</a:t>
            </a:r>
          </a:p>
        </p:txBody>
      </p:sp>
      <p:sp>
        <p:nvSpPr>
          <p:cNvPr id="16" name="Freeform: Shape 9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group of people in white suits&#10;&#10;Description automatically generated with low confidence">
            <a:extLst>
              <a:ext uri="{FF2B5EF4-FFF2-40B4-BE49-F238E27FC236}">
                <a16:creationId xmlns:a16="http://schemas.microsoft.com/office/drawing/2014/main" id="{62446BE3-1A94-D2E2-3F06-8FF91862F4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8" r="18971"/>
          <a:stretch/>
        </p:blipFill>
        <p:spPr>
          <a:xfrm>
            <a:off x="6021086" y="544804"/>
            <a:ext cx="6170914" cy="6313225"/>
          </a:xfrm>
          <a:custGeom>
            <a:avLst/>
            <a:gdLst/>
            <a:ahLst/>
            <a:cxnLst/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1B82D0-481E-677E-B724-090808835DF4}"/>
              </a:ext>
            </a:extLst>
          </p:cNvPr>
          <p:cNvSpPr txBox="1"/>
          <p:nvPr/>
        </p:nvSpPr>
        <p:spPr>
          <a:xfrm>
            <a:off x="360484" y="4484077"/>
            <a:ext cx="5455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8 HCC Medical Directors in Michigan</a:t>
            </a:r>
          </a:p>
        </p:txBody>
      </p:sp>
    </p:spTree>
    <p:extLst>
      <p:ext uri="{BB962C8B-B14F-4D97-AF65-F5344CB8AC3E}">
        <p14:creationId xmlns:p14="http://schemas.microsoft.com/office/powerpoint/2010/main" val="1836551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F7663A-76DA-59E5-D8D6-4DF07F0BCE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-25782"/>
            <a:ext cx="12252960" cy="69095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BAF3A6-E504-5762-4A57-638DEFE33016}"/>
              </a:ext>
            </a:extLst>
          </p:cNvPr>
          <p:cNvSpPr txBox="1"/>
          <p:nvPr/>
        </p:nvSpPr>
        <p:spPr>
          <a:xfrm>
            <a:off x="728420" y="573437"/>
            <a:ext cx="5180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/>
              <a:t>Conclusion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F2B816-6099-0CD8-8155-DB49A1EF9908}"/>
              </a:ext>
            </a:extLst>
          </p:cNvPr>
          <p:cNvSpPr txBox="1"/>
          <p:nvPr/>
        </p:nvSpPr>
        <p:spPr>
          <a:xfrm>
            <a:off x="172995" y="1670634"/>
            <a:ext cx="976677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Medical directors are an essential component in the success of the Healthcare Coalition programs in Michigan.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Clinical input for both Regional and State decisions and issues.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Provide a level of expertise.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Help move the state forward as one entity.</a:t>
            </a:r>
          </a:p>
        </p:txBody>
      </p:sp>
    </p:spTree>
    <p:extLst>
      <p:ext uri="{BB962C8B-B14F-4D97-AF65-F5344CB8AC3E}">
        <p14:creationId xmlns:p14="http://schemas.microsoft.com/office/powerpoint/2010/main" val="29731358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30EBC2-4113-69A7-4D85-8B385F1144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-25782"/>
            <a:ext cx="12252960" cy="69095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BF9355-EDF0-142D-9C1C-E8876890ECC5}"/>
              </a:ext>
            </a:extLst>
          </p:cNvPr>
          <p:cNvSpPr txBox="1"/>
          <p:nvPr/>
        </p:nvSpPr>
        <p:spPr>
          <a:xfrm>
            <a:off x="509047" y="2751891"/>
            <a:ext cx="641965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Dr. Jerry Evans, MD</a:t>
            </a:r>
          </a:p>
          <a:p>
            <a:r>
              <a:rPr lang="en-US" sz="1600" i="1" dirty="0"/>
              <a:t>Chief of Staff, Trinity Health – Muskegon</a:t>
            </a:r>
          </a:p>
          <a:p>
            <a:r>
              <a:rPr lang="en-US" sz="1600" i="1" dirty="0"/>
              <a:t>Michigan Region 6 Healthcare Coalition Medical Director</a:t>
            </a:r>
          </a:p>
          <a:p>
            <a:r>
              <a:rPr lang="en-US" sz="1600" i="1" dirty="0"/>
              <a:t>Muskegon County Medical Control Medical Director</a:t>
            </a:r>
          </a:p>
          <a:p>
            <a:r>
              <a:rPr lang="en-US" sz="1600" i="1" dirty="0"/>
              <a:t>CEO- West Michigan Regional Medical Consortium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D38AF5-79C3-E4D8-2941-C4E1C2D88F87}"/>
              </a:ext>
            </a:extLst>
          </p:cNvPr>
          <p:cNvSpPr txBox="1"/>
          <p:nvPr/>
        </p:nvSpPr>
        <p:spPr>
          <a:xfrm>
            <a:off x="509047" y="4542280"/>
            <a:ext cx="71737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Luke Aurner, PEM, CCEMT-P I/C</a:t>
            </a:r>
          </a:p>
          <a:p>
            <a:r>
              <a:rPr lang="en-US" sz="1400" i="1" dirty="0"/>
              <a:t>Coordinator, Michigan Region 6 Healthcare Coalition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12CFCC-846C-32D3-2F11-C889EA823A71}"/>
              </a:ext>
            </a:extLst>
          </p:cNvPr>
          <p:cNvSpPr txBox="1"/>
          <p:nvPr/>
        </p:nvSpPr>
        <p:spPr>
          <a:xfrm>
            <a:off x="509047" y="6388425"/>
            <a:ext cx="11425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1675 Leahy St, Suite 308B  Muskegon, Michigan, 49442      231-728-1967      www.miregion6.org</a:t>
            </a: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83ABD154-5CCF-915E-61DD-E2AADCE41D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76" y="1193287"/>
            <a:ext cx="5708916" cy="447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3495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30EBC2-4113-69A7-4D85-8B385F1144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-25782"/>
            <a:ext cx="12252960" cy="69095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658023-1794-AE81-5BDB-111C73D08F65}"/>
              </a:ext>
            </a:extLst>
          </p:cNvPr>
          <p:cNvSpPr txBox="1"/>
          <p:nvPr/>
        </p:nvSpPr>
        <p:spPr>
          <a:xfrm>
            <a:off x="3578074" y="1006718"/>
            <a:ext cx="50358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/>
              <a:t>Objectives</a:t>
            </a:r>
            <a:endParaRPr lang="en-US" sz="6000" b="1" u="sng" dirty="0"/>
          </a:p>
          <a:p>
            <a:pPr algn="ctr"/>
            <a:endParaRPr lang="en-US" sz="6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EC5935-A120-F310-F921-5FC27800BC76}"/>
              </a:ext>
            </a:extLst>
          </p:cNvPr>
          <p:cNvSpPr txBox="1"/>
          <p:nvPr/>
        </p:nvSpPr>
        <p:spPr>
          <a:xfrm>
            <a:off x="1033096" y="2576378"/>
            <a:ext cx="1095961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 the presentation we will: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Give an overview of the Healthcare Preparedness Program and the Medical Director’s involvement in Michigan.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Explain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Give an example of Day to Day operation versus incident response operations.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Review the involvement of the Medical Director during the COVID-19 pandemic response.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11496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E85F03-AAA7-7545-B1FA-01860B9B8899}"/>
              </a:ext>
            </a:extLst>
          </p:cNvPr>
          <p:cNvSpPr txBox="1"/>
          <p:nvPr/>
        </p:nvSpPr>
        <p:spPr>
          <a:xfrm>
            <a:off x="660041" y="2767106"/>
            <a:ext cx="2880828" cy="30719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Let’s start from the beginning……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F7663A-76DA-59E5-D8D6-4DF07F0BCE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560" y="75520"/>
            <a:ext cx="8013440" cy="45275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9596FC-AF3C-C614-522F-4DA1DBA28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4" y="2276745"/>
            <a:ext cx="8153396" cy="456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2533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8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F7663A-76DA-59E5-D8D6-4DF07F0BCE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75" y="1143000"/>
            <a:ext cx="5551983" cy="4143114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BEFF68BB-145E-BA29-E4B3-147267B225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817" y="781642"/>
            <a:ext cx="5294715" cy="52947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7A345F-C0AA-2FDE-5E32-83EC2B7FE5CE}"/>
              </a:ext>
            </a:extLst>
          </p:cNvPr>
          <p:cNvSpPr txBox="1"/>
          <p:nvPr/>
        </p:nvSpPr>
        <p:spPr>
          <a:xfrm>
            <a:off x="527974" y="2733773"/>
            <a:ext cx="50320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Healthcare was not ready for large-scale disasters.</a:t>
            </a:r>
          </a:p>
        </p:txBody>
      </p:sp>
    </p:spTree>
    <p:extLst>
      <p:ext uri="{BB962C8B-B14F-4D97-AF65-F5344CB8AC3E}">
        <p14:creationId xmlns:p14="http://schemas.microsoft.com/office/powerpoint/2010/main" val="18253319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6F59E2-F7E1-08A1-1919-C792C506B6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42" r="26158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F7663A-76DA-59E5-D8D6-4DF07F0BCE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15" r="15263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9526D1-48EC-9179-1FE9-01E8C18BDFF1}"/>
              </a:ext>
            </a:extLst>
          </p:cNvPr>
          <p:cNvSpPr txBox="1"/>
          <p:nvPr/>
        </p:nvSpPr>
        <p:spPr>
          <a:xfrm>
            <a:off x="3711516" y="1855932"/>
            <a:ext cx="7581488" cy="347610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Communications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And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Coordination</a:t>
            </a:r>
          </a:p>
        </p:txBody>
      </p:sp>
      <p:sp>
        <p:nvSpPr>
          <p:cNvPr id="28" name="Frame 27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130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69F1FC-4A52-2C95-8E17-8671EC7FDDEE}"/>
              </a:ext>
            </a:extLst>
          </p:cNvPr>
          <p:cNvSpPr txBox="1"/>
          <p:nvPr/>
        </p:nvSpPr>
        <p:spPr>
          <a:xfrm>
            <a:off x="1116498" y="655128"/>
            <a:ext cx="4613919" cy="14996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b="1" u="sng" dirty="0">
                <a:latin typeface="+mj-lt"/>
                <a:ea typeface="+mj-ea"/>
                <a:cs typeface="+mj-cs"/>
              </a:rPr>
              <a:t>In Michigan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F49CE81-B2F4-47B2-9D4A-886DCE0A8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46" name="Rectangle 64">
              <a:extLst>
                <a:ext uri="{FF2B5EF4-FFF2-40B4-BE49-F238E27FC236}">
                  <a16:creationId xmlns:a16="http://schemas.microsoft.com/office/drawing/2014/main" id="{4BE32177-3EAD-42DA-997C-8DAE1BFEE5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Rectangle 66">
              <a:extLst>
                <a:ext uri="{FF2B5EF4-FFF2-40B4-BE49-F238E27FC236}">
                  <a16:creationId xmlns:a16="http://schemas.microsoft.com/office/drawing/2014/main" id="{A0DEE160-9825-4DB5-8188-911AC13EA7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Rectangle 64">
              <a:extLst>
                <a:ext uri="{FF2B5EF4-FFF2-40B4-BE49-F238E27FC236}">
                  <a16:creationId xmlns:a16="http://schemas.microsoft.com/office/drawing/2014/main" id="{9C5FEDB5-0AEE-40E4-9CA6-6718B956D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Rectangle 66">
              <a:extLst>
                <a:ext uri="{FF2B5EF4-FFF2-40B4-BE49-F238E27FC236}">
                  <a16:creationId xmlns:a16="http://schemas.microsoft.com/office/drawing/2014/main" id="{1A11DF2D-1D4B-45DA-906B-2A1F84C996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Rectangle 64">
              <a:extLst>
                <a:ext uri="{FF2B5EF4-FFF2-40B4-BE49-F238E27FC236}">
                  <a16:creationId xmlns:a16="http://schemas.microsoft.com/office/drawing/2014/main" id="{B6A5BAC0-9806-4124-A584-7F924A6589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Rectangle 66">
              <a:extLst>
                <a:ext uri="{FF2B5EF4-FFF2-40B4-BE49-F238E27FC236}">
                  <a16:creationId xmlns:a16="http://schemas.microsoft.com/office/drawing/2014/main" id="{A8F6BFA3-38BE-4F0A-94D9-EF0E6EA01A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Rectangle 64">
              <a:extLst>
                <a:ext uri="{FF2B5EF4-FFF2-40B4-BE49-F238E27FC236}">
                  <a16:creationId xmlns:a16="http://schemas.microsoft.com/office/drawing/2014/main" id="{BE6BCF21-959F-419E-BCA4-B20AF92EF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Rectangle 66">
              <a:extLst>
                <a:ext uri="{FF2B5EF4-FFF2-40B4-BE49-F238E27FC236}">
                  <a16:creationId xmlns:a16="http://schemas.microsoft.com/office/drawing/2014/main" id="{54B6E037-E222-42EB-9AEB-C45EF2090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Rectangle 64">
              <a:extLst>
                <a:ext uri="{FF2B5EF4-FFF2-40B4-BE49-F238E27FC236}">
                  <a16:creationId xmlns:a16="http://schemas.microsoft.com/office/drawing/2014/main" id="{A0494426-372E-42B8-87E1-170F1B596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Rectangle 66">
              <a:extLst>
                <a:ext uri="{FF2B5EF4-FFF2-40B4-BE49-F238E27FC236}">
                  <a16:creationId xmlns:a16="http://schemas.microsoft.com/office/drawing/2014/main" id="{14DB5AB5-5D73-4375-8CF4-DF4B7A5D7F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Rectangle 64">
              <a:extLst>
                <a:ext uri="{FF2B5EF4-FFF2-40B4-BE49-F238E27FC236}">
                  <a16:creationId xmlns:a16="http://schemas.microsoft.com/office/drawing/2014/main" id="{009B2A6E-6D36-4A9A-AFAA-CF4D85914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Rectangle 66">
              <a:extLst>
                <a:ext uri="{FF2B5EF4-FFF2-40B4-BE49-F238E27FC236}">
                  <a16:creationId xmlns:a16="http://schemas.microsoft.com/office/drawing/2014/main" id="{85DC0718-B29F-47A6-931F-F0EF9FA99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Rectangle 64">
              <a:extLst>
                <a:ext uri="{FF2B5EF4-FFF2-40B4-BE49-F238E27FC236}">
                  <a16:creationId xmlns:a16="http://schemas.microsoft.com/office/drawing/2014/main" id="{AAED958D-AFCC-4BEF-818A-EFF7E41D17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Rectangle 66">
              <a:extLst>
                <a:ext uri="{FF2B5EF4-FFF2-40B4-BE49-F238E27FC236}">
                  <a16:creationId xmlns:a16="http://schemas.microsoft.com/office/drawing/2014/main" id="{C216DD5A-D1AE-429E-937E-456A50345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Rectangle 64">
              <a:extLst>
                <a:ext uri="{FF2B5EF4-FFF2-40B4-BE49-F238E27FC236}">
                  <a16:creationId xmlns:a16="http://schemas.microsoft.com/office/drawing/2014/main" id="{A845B253-9DEE-45AC-AADA-FAA6812C39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Rectangle 66">
              <a:extLst>
                <a:ext uri="{FF2B5EF4-FFF2-40B4-BE49-F238E27FC236}">
                  <a16:creationId xmlns:a16="http://schemas.microsoft.com/office/drawing/2014/main" id="{CE7B6CBF-757B-4B55-84CB-062B712D38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Rectangle 64">
              <a:extLst>
                <a:ext uri="{FF2B5EF4-FFF2-40B4-BE49-F238E27FC236}">
                  <a16:creationId xmlns:a16="http://schemas.microsoft.com/office/drawing/2014/main" id="{2CC28C7A-EF33-43D3-90CD-DCAC92546A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Rectangle 66">
              <a:extLst>
                <a:ext uri="{FF2B5EF4-FFF2-40B4-BE49-F238E27FC236}">
                  <a16:creationId xmlns:a16="http://schemas.microsoft.com/office/drawing/2014/main" id="{BC0C9DCF-F15B-4B7A-A16B-37B4335E6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Rectangle 64">
              <a:extLst>
                <a:ext uri="{FF2B5EF4-FFF2-40B4-BE49-F238E27FC236}">
                  <a16:creationId xmlns:a16="http://schemas.microsoft.com/office/drawing/2014/main" id="{94991FD1-406A-4958-87D4-8DFA9FEA4C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Rectangle 66">
              <a:extLst>
                <a:ext uri="{FF2B5EF4-FFF2-40B4-BE49-F238E27FC236}">
                  <a16:creationId xmlns:a16="http://schemas.microsoft.com/office/drawing/2014/main" id="{5CD32F69-27AD-4088-877C-E2A40F8B0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ECCB411-ED65-EDAA-3850-4FA129489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9837" y="296934"/>
            <a:ext cx="5586942" cy="2682538"/>
          </a:xfrm>
          <a:prstGeom prst="rect">
            <a:avLst/>
          </a:prstGeom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EA1883-438C-B14C-F966-719610A86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7699" y="3315854"/>
            <a:ext cx="3049952" cy="34556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51FF7C8-315F-58E0-76E6-5E466021D0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9838" y="3472332"/>
            <a:ext cx="5586942" cy="314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2982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F7663A-76DA-59E5-D8D6-4DF07F0BCE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-25782"/>
            <a:ext cx="12252960" cy="69095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205A97B-4192-65DE-1415-BC0B6A7A1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9536" y="3110980"/>
            <a:ext cx="3048264" cy="34567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CAC2FC-7F0C-4941-296F-0683F1857080}"/>
              </a:ext>
            </a:extLst>
          </p:cNvPr>
          <p:cNvSpPr txBox="1"/>
          <p:nvPr/>
        </p:nvSpPr>
        <p:spPr>
          <a:xfrm>
            <a:off x="351691" y="1674935"/>
            <a:ext cx="7675685" cy="3249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dirty="0"/>
              <a:t>Full-Time Coordinator</a:t>
            </a:r>
          </a:p>
          <a:p>
            <a:r>
              <a:rPr lang="en-US" sz="4400" dirty="0"/>
              <a:t>Full-Time Assistant Coordinator</a:t>
            </a:r>
          </a:p>
          <a:p>
            <a:r>
              <a:rPr lang="en-US" sz="3600" i="1" dirty="0"/>
              <a:t> (Started as PT)</a:t>
            </a:r>
          </a:p>
          <a:p>
            <a:pPr>
              <a:lnSpc>
                <a:spcPct val="150000"/>
              </a:lnSpc>
            </a:pPr>
            <a:r>
              <a:rPr lang="en-US" sz="4400" dirty="0"/>
              <a:t>Part-time Medical Director</a:t>
            </a:r>
          </a:p>
        </p:txBody>
      </p:sp>
    </p:spTree>
    <p:extLst>
      <p:ext uri="{BB962C8B-B14F-4D97-AF65-F5344CB8AC3E}">
        <p14:creationId xmlns:p14="http://schemas.microsoft.com/office/powerpoint/2010/main" val="7908961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F7663A-76DA-59E5-D8D6-4DF07F0BCE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-25782"/>
            <a:ext cx="12252960" cy="69095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123E66-CB7F-0E52-84E4-2B09F12F64B7}"/>
              </a:ext>
            </a:extLst>
          </p:cNvPr>
          <p:cNvSpPr txBox="1"/>
          <p:nvPr/>
        </p:nvSpPr>
        <p:spPr>
          <a:xfrm>
            <a:off x="616058" y="1019014"/>
            <a:ext cx="87022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u="sng" dirty="0"/>
              <a:t>Medical Director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FD53FA-66B8-2EE8-2FA2-B81D95A5D635}"/>
              </a:ext>
            </a:extLst>
          </p:cNvPr>
          <p:cNvSpPr txBox="1"/>
          <p:nvPr/>
        </p:nvSpPr>
        <p:spPr>
          <a:xfrm>
            <a:off x="751668" y="2208508"/>
            <a:ext cx="9360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Practicing Physician in Emergency Medicine</a:t>
            </a:r>
          </a:p>
          <a:p>
            <a:r>
              <a:rPr lang="en-US" sz="2800" dirty="0"/>
              <a:t>Most involved in EMS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B95E18-B28D-D1F3-1A6C-F660F8DE2298}"/>
              </a:ext>
            </a:extLst>
          </p:cNvPr>
          <p:cNvSpPr txBox="1"/>
          <p:nvPr/>
        </p:nvSpPr>
        <p:spPr>
          <a:xfrm>
            <a:off x="4564251" y="3762213"/>
            <a:ext cx="71989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 Michigan Region 6:</a:t>
            </a:r>
          </a:p>
          <a:p>
            <a:endParaRPr lang="en-US" sz="2400" dirty="0"/>
          </a:p>
          <a:p>
            <a:r>
              <a:rPr lang="en-US" sz="2400" dirty="0"/>
              <a:t>Emergency Room Physician</a:t>
            </a:r>
          </a:p>
          <a:p>
            <a:r>
              <a:rPr lang="en-US" sz="2400" dirty="0"/>
              <a:t>Medical Control Authority Medical Director – Muskegon County</a:t>
            </a:r>
          </a:p>
        </p:txBody>
      </p:sp>
    </p:spTree>
    <p:extLst>
      <p:ext uri="{BB962C8B-B14F-4D97-AF65-F5344CB8AC3E}">
        <p14:creationId xmlns:p14="http://schemas.microsoft.com/office/powerpoint/2010/main" val="13097948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HCPC 2022 Presentation SlideTemplate" id="{C2EF02BF-7E2B-4BCB-8F95-2602804F2131}" vid="{CE613C95-7437-4FAF-A2C3-ACDE4ECC12D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3377D5A71CE34FB9253A834038DB4A" ma:contentTypeVersion="13" ma:contentTypeDescription="Create a new document." ma:contentTypeScope="" ma:versionID="f0f1ee5d7ce9b926c4794abcc18a8398">
  <xsd:schema xmlns:xsd="http://www.w3.org/2001/XMLSchema" xmlns:xs="http://www.w3.org/2001/XMLSchema" xmlns:p="http://schemas.microsoft.com/office/2006/metadata/properties" xmlns:ns2="a2a52d59-323b-46ee-97f3-dd2ab6261d56" xmlns:ns3="0878de57-99f4-43c4-801a-e78170dabb1e" targetNamespace="http://schemas.microsoft.com/office/2006/metadata/properties" ma:root="true" ma:fieldsID="391eab05289851063e722751dcfa2439" ns2:_="" ns3:_="">
    <xsd:import namespace="a2a52d59-323b-46ee-97f3-dd2ab6261d56"/>
    <xsd:import namespace="0878de57-99f4-43c4-801a-e78170dabb1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a52d59-323b-46ee-97f3-dd2ab6261d5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081ecdde-f687-4e2b-a1bb-b56e481fdfd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78de57-99f4-43c4-801a-e78170dabb1e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2a52d59-323b-46ee-97f3-dd2ab6261d56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3ACB80B-668B-43D7-AC39-D609207759E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36CBDC7-CC27-4F6B-9C20-A9F7E3DA480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2a52d59-323b-46ee-97f3-dd2ab6261d56"/>
    <ds:schemaRef ds:uri="0878de57-99f4-43c4-801a-e78170dabb1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F784078-2876-4433-B766-59AFC329A698}">
  <ds:schemaRefs>
    <ds:schemaRef ds:uri="http://schemas.microsoft.com/office/2006/metadata/properties"/>
    <ds:schemaRef ds:uri="http://schemas.microsoft.com/office/infopath/2007/PartnerControls"/>
    <ds:schemaRef ds:uri="a2a52d59-323b-46ee-97f3-dd2ab6261d56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NHCPC 2022 Presentation SlideTemplate</Template>
  <TotalTime>514</TotalTime>
  <Words>600</Words>
  <Application>Microsoft Office PowerPoint</Application>
  <PresentationFormat>Widescreen</PresentationFormat>
  <Paragraphs>115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Luke Aurner</dc:creator>
  <cp:lastModifiedBy>Luke Aurner</cp:lastModifiedBy>
  <cp:revision>14</cp:revision>
  <dcterms:created xsi:type="dcterms:W3CDTF">2022-11-16T13:31:25Z</dcterms:created>
  <dcterms:modified xsi:type="dcterms:W3CDTF">2022-11-21T00:59:56Z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0x010100193377D5A71CE34FB9253A834038DB4A</vt:lpwstr>
  </property>
  <property fmtid="{D5CDD505-2E9C-101B-9397-08002B2CF9AE}" pid="3" name="MediaServiceImageTags">
    <vt:lpwstr/>
  </property>
  <property fmtid="{D5CDD505-2E9C-101B-9397-08002B2CF9AE}" pid="4" name="MSIP_Label_2f46dfe0-534f-4c95-815c-5b1af86b9823_Enabled">
    <vt:lpwstr>true</vt:lpwstr>
  </property>
  <property fmtid="{D5CDD505-2E9C-101B-9397-08002B2CF9AE}" pid="5" name="MSIP_Label_2f46dfe0-534f-4c95-815c-5b1af86b9823_SetDate">
    <vt:lpwstr>2022-06-15T15:14:27Z</vt:lpwstr>
  </property>
  <property fmtid="{D5CDD505-2E9C-101B-9397-08002B2CF9AE}" pid="6" name="MSIP_Label_2f46dfe0-534f-4c95-815c-5b1af86b9823_Method">
    <vt:lpwstr>Privileged</vt:lpwstr>
  </property>
  <property fmtid="{D5CDD505-2E9C-101B-9397-08002B2CF9AE}" pid="7" name="MSIP_Label_2f46dfe0-534f-4c95-815c-5b1af86b9823_Name">
    <vt:lpwstr>2f46dfe0-534f-4c95-815c-5b1af86b9823</vt:lpwstr>
  </property>
  <property fmtid="{D5CDD505-2E9C-101B-9397-08002B2CF9AE}" pid="8" name="MSIP_Label_2f46dfe0-534f-4c95-815c-5b1af86b9823_SiteId">
    <vt:lpwstr>d5fb7087-3777-42ad-966a-892ef47225d1</vt:lpwstr>
  </property>
  <property fmtid="{D5CDD505-2E9C-101B-9397-08002B2CF9AE}" pid="9" name="MSIP_Label_2f46dfe0-534f-4c95-815c-5b1af86b9823_ActionId">
    <vt:lpwstr>65ebe8da-7f91-4e7b-9d8d-bb496ddb4243</vt:lpwstr>
  </property>
  <property fmtid="{D5CDD505-2E9C-101B-9397-08002B2CF9AE}" pid="10" name="MSIP_Label_2f46dfe0-534f-4c95-815c-5b1af86b9823_ContentBits">
    <vt:lpwstr>0</vt:lpwstr>
  </property>
</Properties>
</file>